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ato Bold" charset="1" panose="020F0502020204030203"/>
      <p:regular r:id="rId16"/>
    </p:embeddedFont>
    <p:embeddedFont>
      <p:font typeface="League Spartan" charset="1" panose="000008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Archivo Black" charset="1" panose="020B0A03020202020B04"/>
      <p:regular r:id="rId20"/>
    </p:embeddedFont>
    <p:embeddedFont>
      <p:font typeface="Canva Sans Bold"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2911769"/>
            <a:ext cx="8915328" cy="1375921"/>
          </a:xfrm>
          <a:prstGeom prst="rect">
            <a:avLst/>
          </a:prstGeom>
        </p:spPr>
        <p:txBody>
          <a:bodyPr anchor="t" rtlCol="false" tIns="0" lIns="0" bIns="0" rIns="0">
            <a:spAutoFit/>
          </a:bodyPr>
          <a:lstStyle/>
          <a:p>
            <a:pPr algn="l">
              <a:lnSpc>
                <a:spcPts val="11265"/>
              </a:lnSpc>
              <a:spcBef>
                <a:spcPct val="0"/>
              </a:spcBef>
            </a:pPr>
            <a:r>
              <a:rPr lang="en-US" sz="8046">
                <a:solidFill>
                  <a:srgbClr val="000000"/>
                </a:solidFill>
                <a:latin typeface="Lato Bold"/>
                <a:ea typeface="Lato Bold"/>
                <a:cs typeface="Lato Bold"/>
                <a:sym typeface="Lato Bold"/>
              </a:rPr>
              <a:t>CLASSIQ PROJECT</a:t>
            </a:r>
          </a:p>
        </p:txBody>
      </p:sp>
      <p:sp>
        <p:nvSpPr>
          <p:cNvPr name="TextBox 7" id="7"/>
          <p:cNvSpPr txBox="true"/>
          <p:nvPr/>
        </p:nvSpPr>
        <p:spPr>
          <a:xfrm rot="0">
            <a:off x="3648322" y="4106715"/>
            <a:ext cx="10991397" cy="3316487"/>
          </a:xfrm>
          <a:prstGeom prst="rect">
            <a:avLst/>
          </a:prstGeom>
        </p:spPr>
        <p:txBody>
          <a:bodyPr anchor="t" rtlCol="false" tIns="0" lIns="0" bIns="0" rIns="0">
            <a:spAutoFit/>
          </a:bodyPr>
          <a:lstStyle/>
          <a:p>
            <a:pPr algn="l">
              <a:lnSpc>
                <a:spcPts val="13343"/>
              </a:lnSpc>
              <a:spcBef>
                <a:spcPct val="0"/>
              </a:spcBef>
            </a:pPr>
            <a:r>
              <a:rPr lang="en-US" sz="9530">
                <a:solidFill>
                  <a:srgbClr val="593C8F"/>
                </a:solidFill>
                <a:latin typeface="League Spartan"/>
                <a:ea typeface="League Spartan"/>
                <a:cs typeface="League Spartan"/>
                <a:sym typeface="League Spartan"/>
              </a:rPr>
              <a:t>WOMANIUM QUANTUM + AI</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7718477"/>
            <a:ext cx="7573447" cy="1004853"/>
          </a:xfrm>
          <a:prstGeom prst="rect">
            <a:avLst/>
          </a:prstGeom>
        </p:spPr>
        <p:txBody>
          <a:bodyPr anchor="t" rtlCol="false" tIns="0" lIns="0" bIns="0" rIns="0">
            <a:spAutoFit/>
          </a:bodyPr>
          <a:lstStyle/>
          <a:p>
            <a:pPr algn="l">
              <a:lnSpc>
                <a:spcPts val="3939"/>
              </a:lnSpc>
            </a:pPr>
            <a:r>
              <a:rPr lang="en-US" sz="2813">
                <a:solidFill>
                  <a:srgbClr val="000000"/>
                </a:solidFill>
                <a:latin typeface="Poppins"/>
                <a:ea typeface="Poppins"/>
                <a:cs typeface="Poppins"/>
                <a:sym typeface="Poppins"/>
              </a:rPr>
              <a:t>Name : Suprajit Dewanji</a:t>
            </a:r>
          </a:p>
          <a:p>
            <a:pPr algn="l">
              <a:lnSpc>
                <a:spcPts val="3939"/>
              </a:lnSpc>
              <a:spcBef>
                <a:spcPct val="0"/>
              </a:spcBef>
            </a:pPr>
            <a:r>
              <a:rPr lang="en-US" sz="2813">
                <a:solidFill>
                  <a:srgbClr val="000000"/>
                </a:solidFill>
                <a:latin typeface="Poppins"/>
                <a:ea typeface="Poppins"/>
                <a:cs typeface="Poppins"/>
                <a:sym typeface="Poppins"/>
              </a:rPr>
              <a:t>Enrollment ID: WQ24-2pzu25nIdQibKOw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8549"/>
            <a:ext cx="18509908" cy="10365549"/>
          </a:xfrm>
          <a:custGeom>
            <a:avLst/>
            <a:gdLst/>
            <a:ahLst/>
            <a:cxnLst/>
            <a:rect r="r" b="b" t="t" l="l"/>
            <a:pathLst>
              <a:path h="10365549" w="18509908">
                <a:moveTo>
                  <a:pt x="0" y="0"/>
                </a:moveTo>
                <a:lnTo>
                  <a:pt x="18509908" y="0"/>
                </a:lnTo>
                <a:lnTo>
                  <a:pt x="18509908" y="10365549"/>
                </a:lnTo>
                <a:lnTo>
                  <a:pt x="0" y="10365549"/>
                </a:lnTo>
                <a:lnTo>
                  <a:pt x="0" y="0"/>
                </a:lnTo>
                <a:close/>
              </a:path>
            </a:pathLst>
          </a:custGeom>
          <a:blipFill>
            <a:blip r:embed="rId2">
              <a:alphaModFix amt="82000"/>
            </a:blip>
            <a:stretch>
              <a:fillRect l="0" t="0" r="0" b="0"/>
            </a:stretch>
          </a:blipFill>
        </p:spPr>
      </p:sp>
      <p:grpSp>
        <p:nvGrpSpPr>
          <p:cNvPr name="Group 3" id="3"/>
          <p:cNvGrpSpPr/>
          <p:nvPr/>
        </p:nvGrpSpPr>
        <p:grpSpPr>
          <a:xfrm rot="0">
            <a:off x="0" y="5143500"/>
            <a:ext cx="18288000" cy="5143500"/>
            <a:chOff x="0" y="0"/>
            <a:chExt cx="4816593" cy="1354667"/>
          </a:xfrm>
        </p:grpSpPr>
        <p:sp>
          <p:nvSpPr>
            <p:cNvPr name="Freeform 4" id="4"/>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FFFFFF">
                <a:alpha val="90980"/>
              </a:srgbClr>
            </a:solidFill>
          </p:spPr>
        </p:sp>
        <p:sp>
          <p:nvSpPr>
            <p:cNvPr name="TextBox 5" id="5"/>
            <p:cNvSpPr txBox="true"/>
            <p:nvPr/>
          </p:nvSpPr>
          <p:spPr>
            <a:xfrm>
              <a:off x="0" y="-47625"/>
              <a:ext cx="4816593" cy="1402292"/>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5897880" y="8345677"/>
            <a:ext cx="6492240"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4072171" y="6951473"/>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ea typeface="League Spartan"/>
                <a:cs typeface="League Spartan"/>
                <a:sym typeface="League Sparta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2911769"/>
            <a:ext cx="9374884" cy="1375921"/>
          </a:xfrm>
          <a:prstGeom prst="rect">
            <a:avLst/>
          </a:prstGeom>
        </p:spPr>
        <p:txBody>
          <a:bodyPr anchor="t" rtlCol="false" tIns="0" lIns="0" bIns="0" rIns="0">
            <a:spAutoFit/>
          </a:bodyPr>
          <a:lstStyle/>
          <a:p>
            <a:pPr algn="l">
              <a:lnSpc>
                <a:spcPts val="11265"/>
              </a:lnSpc>
              <a:spcBef>
                <a:spcPct val="0"/>
              </a:spcBef>
            </a:pPr>
            <a:r>
              <a:rPr lang="en-US" sz="8046">
                <a:solidFill>
                  <a:srgbClr val="000000"/>
                </a:solidFill>
                <a:latin typeface="Lato Bold"/>
                <a:ea typeface="Lato Bold"/>
                <a:cs typeface="Lato Bold"/>
                <a:sym typeface="Lato Bold"/>
              </a:rPr>
              <a:t>NOVEL QUANTUM</a:t>
            </a:r>
          </a:p>
        </p:txBody>
      </p:sp>
      <p:sp>
        <p:nvSpPr>
          <p:cNvPr name="TextBox 7" id="7"/>
          <p:cNvSpPr txBox="true"/>
          <p:nvPr/>
        </p:nvSpPr>
        <p:spPr>
          <a:xfrm rot="0">
            <a:off x="3648322" y="4106715"/>
            <a:ext cx="10991397" cy="3316487"/>
          </a:xfrm>
          <a:prstGeom prst="rect">
            <a:avLst/>
          </a:prstGeom>
        </p:spPr>
        <p:txBody>
          <a:bodyPr anchor="t" rtlCol="false" tIns="0" lIns="0" bIns="0" rIns="0">
            <a:spAutoFit/>
          </a:bodyPr>
          <a:lstStyle/>
          <a:p>
            <a:pPr algn="l">
              <a:lnSpc>
                <a:spcPts val="13343"/>
              </a:lnSpc>
              <a:spcBef>
                <a:spcPct val="0"/>
              </a:spcBef>
            </a:pPr>
            <a:r>
              <a:rPr lang="en-US" sz="9530">
                <a:solidFill>
                  <a:srgbClr val="593C8F"/>
                </a:solidFill>
                <a:latin typeface="League Spartan"/>
                <a:ea typeface="League Spartan"/>
                <a:cs typeface="League Spartan"/>
                <a:sym typeface="League Spartan"/>
              </a:rPr>
              <a:t>ALGORITHM DEVELOPMENT</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7318427"/>
            <a:ext cx="7926952" cy="1218213"/>
          </a:xfrm>
          <a:prstGeom prst="rect">
            <a:avLst/>
          </a:prstGeom>
        </p:spPr>
        <p:txBody>
          <a:bodyPr anchor="t" rtlCol="false" tIns="0" lIns="0" bIns="0" rIns="0">
            <a:spAutoFit/>
          </a:bodyPr>
          <a:lstStyle/>
          <a:p>
            <a:pPr algn="l">
              <a:lnSpc>
                <a:spcPts val="4779"/>
              </a:lnSpc>
              <a:spcBef>
                <a:spcPct val="0"/>
              </a:spcBef>
            </a:pPr>
            <a:r>
              <a:rPr lang="en-US" sz="3413">
                <a:solidFill>
                  <a:srgbClr val="000000"/>
                </a:solidFill>
                <a:latin typeface="Poppins"/>
                <a:ea typeface="Poppins"/>
                <a:cs typeface="Poppins"/>
                <a:sym typeface="Poppins"/>
              </a:rPr>
              <a:t>Simulation of n-Coupled Harmonic Oscillator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520190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711240" y="-120968"/>
            <a:ext cx="2466847" cy="10528935"/>
            <a:chOff x="0" y="0"/>
            <a:chExt cx="786130" cy="3355340"/>
          </a:xfrm>
        </p:grpSpPr>
        <p:sp>
          <p:nvSpPr>
            <p:cNvPr name="Freeform 7" id="7"/>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3"/>
              <a:stretch>
                <a:fillRect l="-270013" t="0" r="-270013" b="0"/>
              </a:stretch>
            </a:blipFill>
          </p:spPr>
        </p:sp>
      </p:grpSp>
      <p:grpSp>
        <p:nvGrpSpPr>
          <p:cNvPr name="Group 8" id="8"/>
          <p:cNvGrpSpPr/>
          <p:nvPr/>
        </p:nvGrpSpPr>
        <p:grpSpPr>
          <a:xfrm rot="0">
            <a:off x="10220580" y="-120968"/>
            <a:ext cx="2466847" cy="10528935"/>
            <a:chOff x="0" y="0"/>
            <a:chExt cx="786130" cy="3355340"/>
          </a:xfrm>
        </p:grpSpPr>
        <p:sp>
          <p:nvSpPr>
            <p:cNvPr name="Freeform 9" id="9"/>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4"/>
              <a:stretch>
                <a:fillRect l="-270113" t="0" r="-270113" b="0"/>
              </a:stretch>
            </a:blipFill>
          </p:spPr>
        </p:sp>
      </p:grpSp>
      <p:grpSp>
        <p:nvGrpSpPr>
          <p:cNvPr name="Group 10" id="10"/>
          <p:cNvGrpSpPr/>
          <p:nvPr/>
        </p:nvGrpSpPr>
        <p:grpSpPr>
          <a:xfrm rot="0">
            <a:off x="7706108" y="-120968"/>
            <a:ext cx="2466847" cy="10528935"/>
            <a:chOff x="0" y="0"/>
            <a:chExt cx="786130" cy="3355340"/>
          </a:xfrm>
        </p:grpSpPr>
        <p:sp>
          <p:nvSpPr>
            <p:cNvPr name="Freeform 11" id="11"/>
            <p:cNvSpPr/>
            <p:nvPr/>
          </p:nvSpPr>
          <p:spPr>
            <a:xfrm flipH="false" flipV="false" rot="0">
              <a:off x="0" y="0"/>
              <a:ext cx="786130" cy="3355340"/>
            </a:xfrm>
            <a:custGeom>
              <a:avLst/>
              <a:gdLst/>
              <a:ahLst/>
              <a:cxnLst/>
              <a:rect r="r" b="b" t="t" l="l"/>
              <a:pathLst>
                <a:path h="3355340" w="786130">
                  <a:moveTo>
                    <a:pt x="0" y="0"/>
                  </a:moveTo>
                  <a:lnTo>
                    <a:pt x="786130" y="0"/>
                  </a:lnTo>
                  <a:lnTo>
                    <a:pt x="786130" y="3355340"/>
                  </a:lnTo>
                  <a:lnTo>
                    <a:pt x="0" y="3355340"/>
                  </a:lnTo>
                  <a:close/>
                </a:path>
              </a:pathLst>
            </a:custGeom>
            <a:blipFill>
              <a:blip r:embed="rId5"/>
              <a:stretch>
                <a:fillRect l="-270113" t="0" r="-270113" b="0"/>
              </a:stretch>
            </a:blipFill>
          </p:spPr>
        </p:sp>
      </p:grpSp>
      <p:sp>
        <p:nvSpPr>
          <p:cNvPr name="TextBox 12" id="12"/>
          <p:cNvSpPr txBox="true"/>
          <p:nvPr/>
        </p:nvSpPr>
        <p:spPr>
          <a:xfrm rot="0">
            <a:off x="1028720" y="1494821"/>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CONTENTS</a:t>
            </a:r>
          </a:p>
        </p:txBody>
      </p:sp>
      <p:sp>
        <p:nvSpPr>
          <p:cNvPr name="AutoShape 13" id="13"/>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TextBox 14" id="14"/>
          <p:cNvSpPr txBox="true"/>
          <p:nvPr/>
        </p:nvSpPr>
        <p:spPr>
          <a:xfrm rot="0">
            <a:off x="1027649" y="3351574"/>
            <a:ext cx="4769516" cy="1075088"/>
          </a:xfrm>
          <a:prstGeom prst="rect">
            <a:avLst/>
          </a:prstGeom>
        </p:spPr>
        <p:txBody>
          <a:bodyPr anchor="t" rtlCol="false" tIns="0" lIns="0" bIns="0" rIns="0">
            <a:spAutoFit/>
          </a:bodyPr>
          <a:lstStyle/>
          <a:p>
            <a:pPr algn="l">
              <a:lnSpc>
                <a:spcPts val="4268"/>
              </a:lnSpc>
              <a:spcBef>
                <a:spcPct val="0"/>
              </a:spcBef>
            </a:pPr>
            <a:r>
              <a:rPr lang="en-US" sz="3048">
                <a:solidFill>
                  <a:srgbClr val="000000"/>
                </a:solidFill>
                <a:latin typeface="Poppins"/>
                <a:ea typeface="Poppins"/>
                <a:cs typeface="Poppins"/>
                <a:sym typeface="Poppins"/>
              </a:rPr>
              <a:t>Defining the Problem Statement</a:t>
            </a:r>
          </a:p>
        </p:txBody>
      </p:sp>
      <p:sp>
        <p:nvSpPr>
          <p:cNvPr name="AutoShape 15" id="15"/>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TextBox 16" id="16"/>
          <p:cNvSpPr txBox="true"/>
          <p:nvPr/>
        </p:nvSpPr>
        <p:spPr>
          <a:xfrm rot="0">
            <a:off x="1027649" y="4873331"/>
            <a:ext cx="5229072" cy="1608488"/>
          </a:xfrm>
          <a:prstGeom prst="rect">
            <a:avLst/>
          </a:prstGeom>
        </p:spPr>
        <p:txBody>
          <a:bodyPr anchor="t" rtlCol="false" tIns="0" lIns="0" bIns="0" rIns="0">
            <a:spAutoFit/>
          </a:bodyPr>
          <a:lstStyle/>
          <a:p>
            <a:pPr algn="l">
              <a:lnSpc>
                <a:spcPts val="4268"/>
              </a:lnSpc>
              <a:spcBef>
                <a:spcPct val="0"/>
              </a:spcBef>
            </a:pPr>
            <a:r>
              <a:rPr lang="en-US" sz="3048">
                <a:solidFill>
                  <a:srgbClr val="000000"/>
                </a:solidFill>
                <a:latin typeface="Poppins"/>
                <a:ea typeface="Poppins"/>
                <a:cs typeface="Poppins"/>
                <a:sym typeface="Poppins"/>
              </a:rPr>
              <a:t>Mathematical Defination and Workflow of the Algorithm</a:t>
            </a:r>
          </a:p>
        </p:txBody>
      </p:sp>
      <p:sp>
        <p:nvSpPr>
          <p:cNvPr name="TextBox 17" id="17"/>
          <p:cNvSpPr txBox="true"/>
          <p:nvPr/>
        </p:nvSpPr>
        <p:spPr>
          <a:xfrm rot="0">
            <a:off x="1027649" y="6929494"/>
            <a:ext cx="4769516" cy="1075055"/>
          </a:xfrm>
          <a:prstGeom prst="rect">
            <a:avLst/>
          </a:prstGeom>
        </p:spPr>
        <p:txBody>
          <a:bodyPr anchor="t" rtlCol="false" tIns="0" lIns="0" bIns="0" rIns="0">
            <a:spAutoFit/>
          </a:bodyPr>
          <a:lstStyle/>
          <a:p>
            <a:pPr algn="l">
              <a:lnSpc>
                <a:spcPts val="4270"/>
              </a:lnSpc>
              <a:spcBef>
                <a:spcPct val="0"/>
              </a:spcBef>
            </a:pPr>
            <a:r>
              <a:rPr lang="en-US" sz="3050">
                <a:solidFill>
                  <a:srgbClr val="000000"/>
                </a:solidFill>
                <a:latin typeface="Poppins"/>
                <a:ea typeface="Poppins"/>
                <a:cs typeface="Poppins"/>
                <a:sym typeface="Poppins"/>
              </a:rPr>
              <a:t>QMod Code, the Results and 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20" y="1494821"/>
            <a:ext cx="65449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PROBLEM STATEMENT</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a:off x="1029792" y="2252109"/>
            <a:ext cx="2618740"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10636459" y="3219838"/>
            <a:ext cx="7271501" cy="4090168"/>
            <a:chOff x="0" y="0"/>
            <a:chExt cx="11289030" cy="6350000"/>
          </a:xfrm>
        </p:grpSpPr>
        <p:sp>
          <p:nvSpPr>
            <p:cNvPr name="Freeform 7" id="7"/>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0" t="-15309" r="0" b="-15309"/>
              </a:stretch>
            </a:blipFill>
          </p:spPr>
        </p:sp>
      </p:grpSp>
      <p:grpSp>
        <p:nvGrpSpPr>
          <p:cNvPr name="Group 8" id="8"/>
          <p:cNvGrpSpPr/>
          <p:nvPr/>
        </p:nvGrpSpPr>
        <p:grpSpPr>
          <a:xfrm rot="0">
            <a:off x="7810500" y="0"/>
            <a:ext cx="3086100" cy="10287000"/>
            <a:chOff x="0" y="0"/>
            <a:chExt cx="812800" cy="2709333"/>
          </a:xfrm>
        </p:grpSpPr>
        <p:sp>
          <p:nvSpPr>
            <p:cNvPr name="Freeform 9" id="9"/>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10" id="10"/>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7649" y="3351574"/>
            <a:ext cx="5794680" cy="1582453"/>
          </a:xfrm>
          <a:prstGeom prst="rect">
            <a:avLst/>
          </a:prstGeom>
        </p:spPr>
        <p:txBody>
          <a:bodyPr anchor="t" rtlCol="false" tIns="0" lIns="0" bIns="0" rIns="0">
            <a:spAutoFit/>
          </a:bodyPr>
          <a:lstStyle/>
          <a:p>
            <a:pPr algn="l">
              <a:lnSpc>
                <a:spcPts val="4128"/>
              </a:lnSpc>
              <a:spcBef>
                <a:spcPct val="0"/>
              </a:spcBef>
            </a:pPr>
            <a:r>
              <a:rPr lang="en-US" sz="2948">
                <a:solidFill>
                  <a:srgbClr val="000000"/>
                </a:solidFill>
                <a:latin typeface="Poppins"/>
                <a:ea typeface="Poppins"/>
                <a:cs typeface="Poppins"/>
                <a:sym typeface="Poppins"/>
              </a:rPr>
              <a:t>The problem id to simulate a n-coupled harmonic oscillator using quantum algorithms</a:t>
            </a:r>
          </a:p>
        </p:txBody>
      </p:sp>
      <p:sp>
        <p:nvSpPr>
          <p:cNvPr name="TextBox 13" id="13"/>
          <p:cNvSpPr txBox="true"/>
          <p:nvPr/>
        </p:nvSpPr>
        <p:spPr>
          <a:xfrm rot="0">
            <a:off x="1027649" y="5057775"/>
            <a:ext cx="6546034" cy="3154045"/>
          </a:xfrm>
          <a:prstGeom prst="rect">
            <a:avLst/>
          </a:prstGeom>
        </p:spPr>
        <p:txBody>
          <a:bodyPr anchor="t" rtlCol="false" tIns="0" lIns="0" bIns="0" rIns="0">
            <a:spAutoFit/>
          </a:bodyPr>
          <a:lstStyle/>
          <a:p>
            <a:pPr algn="l">
              <a:lnSpc>
                <a:spcPts val="4129"/>
              </a:lnSpc>
              <a:spcBef>
                <a:spcPct val="0"/>
              </a:spcBef>
            </a:pPr>
            <a:r>
              <a:rPr lang="en-US" sz="2949">
                <a:solidFill>
                  <a:srgbClr val="000000"/>
                </a:solidFill>
                <a:latin typeface="Poppins"/>
                <a:ea typeface="Poppins"/>
                <a:cs typeface="Poppins"/>
                <a:sym typeface="Poppins"/>
              </a:rPr>
              <a:t>Problem is solved with a quantum algorithm that makes Q = O(τ + log(1/ϵ)) queries to the oracles for K and M, using G = O( Q × log^2( N*τ* mmax/ mmin*ϵ )) 2-qubit gates.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671792" y="4811639"/>
            <a:ext cx="4957463" cy="1499939"/>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WORKFLOW OF THE ALGORITHM</a:t>
            </a:r>
          </a:p>
        </p:txBody>
      </p:sp>
      <p:sp>
        <p:nvSpPr>
          <p:cNvPr name="AutoShape 4" id="4"/>
          <p:cNvSpPr/>
          <p:nvPr/>
        </p:nvSpPr>
        <p:spPr>
          <a:xfrm flipV="true">
            <a:off x="1029771" y="6545480"/>
            <a:ext cx="3774244"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629255" y="2571750"/>
            <a:ext cx="290233" cy="5143500"/>
            <a:chOff x="0" y="0"/>
            <a:chExt cx="76440" cy="1354667"/>
          </a:xfrm>
        </p:grpSpPr>
        <p:sp>
          <p:nvSpPr>
            <p:cNvPr name="Freeform 6" id="6"/>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7" id="7"/>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237642" y="2464686"/>
            <a:ext cx="11732203" cy="3139785"/>
          </a:xfrm>
          <a:prstGeom prst="rect">
            <a:avLst/>
          </a:prstGeom>
        </p:spPr>
        <p:txBody>
          <a:bodyPr anchor="t" rtlCol="false" tIns="0" lIns="0" bIns="0" rIns="0">
            <a:spAutoFit/>
          </a:bodyPr>
          <a:lstStyle/>
          <a:p>
            <a:pPr algn="ctr">
              <a:lnSpc>
                <a:spcPts val="4923"/>
              </a:lnSpc>
            </a:pPr>
            <a:r>
              <a:rPr lang="en-US" sz="3516">
                <a:solidFill>
                  <a:srgbClr val="593C8F"/>
                </a:solidFill>
                <a:latin typeface="Poppins Bold"/>
                <a:ea typeface="Poppins Bold"/>
                <a:cs typeface="Poppins Bold"/>
                <a:sym typeface="Poppins Bold"/>
              </a:rPr>
              <a:t>The system of n-coupled oscillator can be thought of </a:t>
            </a:r>
          </a:p>
          <a:p>
            <a:pPr algn="ctr">
              <a:lnSpc>
                <a:spcPts val="4923"/>
              </a:lnSpc>
            </a:pPr>
            <a:r>
              <a:rPr lang="en-US" sz="3516">
                <a:solidFill>
                  <a:srgbClr val="593C8F"/>
                </a:solidFill>
                <a:latin typeface="Poppins Bold"/>
                <a:ea typeface="Poppins Bold"/>
                <a:cs typeface="Poppins Bold"/>
                <a:sym typeface="Poppins Bold"/>
              </a:rPr>
              <a:t>a undirected graph. Therefore the ‘Quantum Walk’ algorithm can be used to simulate the Hamiltonian of the system effectively.</a:t>
            </a:r>
          </a:p>
        </p:txBody>
      </p:sp>
      <p:sp>
        <p:nvSpPr>
          <p:cNvPr name="TextBox 9" id="9"/>
          <p:cNvSpPr txBox="true"/>
          <p:nvPr/>
        </p:nvSpPr>
        <p:spPr>
          <a:xfrm rot="0">
            <a:off x="6237642" y="5499696"/>
            <a:ext cx="11504307" cy="3730117"/>
          </a:xfrm>
          <a:prstGeom prst="rect">
            <a:avLst/>
          </a:prstGeom>
        </p:spPr>
        <p:txBody>
          <a:bodyPr anchor="t" rtlCol="false" tIns="0" lIns="0" bIns="0" rIns="0">
            <a:spAutoFit/>
          </a:bodyPr>
          <a:lstStyle/>
          <a:p>
            <a:pPr algn="l">
              <a:lnSpc>
                <a:spcPts val="4927"/>
              </a:lnSpc>
            </a:pPr>
            <a:r>
              <a:rPr lang="en-US" sz="3519">
                <a:solidFill>
                  <a:srgbClr val="593C8F"/>
                </a:solidFill>
                <a:latin typeface="Poppins Bold"/>
                <a:ea typeface="Poppins Bold"/>
                <a:cs typeface="Poppins Bold"/>
                <a:sym typeface="Poppins Bold"/>
              </a:rPr>
              <a:t>For this, the following steps can be followed:</a:t>
            </a:r>
          </a:p>
          <a:p>
            <a:pPr algn="l">
              <a:lnSpc>
                <a:spcPts val="4927"/>
              </a:lnSpc>
            </a:pPr>
          </a:p>
          <a:p>
            <a:pPr algn="l" marL="759967" indent="-379984" lvl="1">
              <a:lnSpc>
                <a:spcPts val="4927"/>
              </a:lnSpc>
              <a:buAutoNum type="arabicPeriod" startAt="1"/>
            </a:pPr>
            <a:r>
              <a:rPr lang="en-US" sz="3519">
                <a:solidFill>
                  <a:srgbClr val="593C8F"/>
                </a:solidFill>
                <a:latin typeface="Poppins Bold"/>
                <a:ea typeface="Poppins Bold"/>
                <a:cs typeface="Poppins Bold"/>
                <a:sym typeface="Poppins Bold"/>
              </a:rPr>
              <a:t>Encoding of the Problem to a Quantum state with ‘mixing’ of all the vertices</a:t>
            </a:r>
          </a:p>
          <a:p>
            <a:pPr algn="l" marL="759967" indent="-379984" lvl="1">
              <a:lnSpc>
                <a:spcPts val="4927"/>
              </a:lnSpc>
              <a:buAutoNum type="arabicPeriod" startAt="1"/>
            </a:pPr>
            <a:r>
              <a:rPr lang="en-US" sz="3519">
                <a:solidFill>
                  <a:srgbClr val="593C8F"/>
                </a:solidFill>
                <a:latin typeface="Poppins Bold"/>
                <a:ea typeface="Poppins Bold"/>
                <a:cs typeface="Poppins Bold"/>
                <a:sym typeface="Poppins Bold"/>
              </a:rPr>
              <a:t>2. Time evolution of the system to acheive the desired results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4988392"/>
            <a:ext cx="4957463" cy="1499939"/>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ENCODING THE PROBLEM</a:t>
            </a:r>
          </a:p>
        </p:txBody>
      </p:sp>
      <p:sp>
        <p:nvSpPr>
          <p:cNvPr name="AutoShape 4" id="4"/>
          <p:cNvSpPr/>
          <p:nvPr/>
        </p:nvSpPr>
        <p:spPr>
          <a:xfrm flipV="true">
            <a:off x="1029771" y="6545480"/>
            <a:ext cx="3774244"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629255" y="2571750"/>
            <a:ext cx="290233" cy="5143500"/>
            <a:chOff x="0" y="0"/>
            <a:chExt cx="76440" cy="1354667"/>
          </a:xfrm>
        </p:grpSpPr>
        <p:sp>
          <p:nvSpPr>
            <p:cNvPr name="Freeform 6" id="6"/>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7" id="7"/>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919488" y="3388424"/>
            <a:ext cx="5937525" cy="1505288"/>
          </a:xfrm>
          <a:custGeom>
            <a:avLst/>
            <a:gdLst/>
            <a:ahLst/>
            <a:cxnLst/>
            <a:rect r="r" b="b" t="t" l="l"/>
            <a:pathLst>
              <a:path h="1505288" w="5937525">
                <a:moveTo>
                  <a:pt x="0" y="0"/>
                </a:moveTo>
                <a:lnTo>
                  <a:pt x="5937525" y="0"/>
                </a:lnTo>
                <a:lnTo>
                  <a:pt x="5937525" y="1505288"/>
                </a:lnTo>
                <a:lnTo>
                  <a:pt x="0" y="1505288"/>
                </a:lnTo>
                <a:lnTo>
                  <a:pt x="0" y="0"/>
                </a:lnTo>
                <a:close/>
              </a:path>
            </a:pathLst>
          </a:custGeom>
          <a:blipFill>
            <a:blip r:embed="rId3"/>
            <a:stretch>
              <a:fillRect l="0" t="0" r="0" b="0"/>
            </a:stretch>
          </a:blipFill>
        </p:spPr>
      </p:sp>
      <p:sp>
        <p:nvSpPr>
          <p:cNvPr name="Freeform 9" id="9"/>
          <p:cNvSpPr/>
          <p:nvPr/>
        </p:nvSpPr>
        <p:spPr>
          <a:xfrm flipH="false" flipV="false" rot="0">
            <a:off x="5986163" y="5480031"/>
            <a:ext cx="5402689" cy="602385"/>
          </a:xfrm>
          <a:custGeom>
            <a:avLst/>
            <a:gdLst/>
            <a:ahLst/>
            <a:cxnLst/>
            <a:rect r="r" b="b" t="t" l="l"/>
            <a:pathLst>
              <a:path h="602385" w="5402689">
                <a:moveTo>
                  <a:pt x="0" y="0"/>
                </a:moveTo>
                <a:lnTo>
                  <a:pt x="5402689" y="0"/>
                </a:lnTo>
                <a:lnTo>
                  <a:pt x="5402689" y="602385"/>
                </a:lnTo>
                <a:lnTo>
                  <a:pt x="0" y="602385"/>
                </a:lnTo>
                <a:lnTo>
                  <a:pt x="0" y="0"/>
                </a:lnTo>
                <a:close/>
              </a:path>
            </a:pathLst>
          </a:custGeom>
          <a:blipFill>
            <a:blip r:embed="rId4"/>
            <a:stretch>
              <a:fillRect l="0" t="-7618" r="0" b="-1168"/>
            </a:stretch>
          </a:blipFill>
        </p:spPr>
      </p:sp>
      <p:sp>
        <p:nvSpPr>
          <p:cNvPr name="Freeform 10" id="10"/>
          <p:cNvSpPr/>
          <p:nvPr/>
        </p:nvSpPr>
        <p:spPr>
          <a:xfrm flipH="false" flipV="false" rot="0">
            <a:off x="6437017" y="6958081"/>
            <a:ext cx="2451233" cy="625016"/>
          </a:xfrm>
          <a:custGeom>
            <a:avLst/>
            <a:gdLst/>
            <a:ahLst/>
            <a:cxnLst/>
            <a:rect r="r" b="b" t="t" l="l"/>
            <a:pathLst>
              <a:path h="625016" w="2451233">
                <a:moveTo>
                  <a:pt x="0" y="0"/>
                </a:moveTo>
                <a:lnTo>
                  <a:pt x="2451233" y="0"/>
                </a:lnTo>
                <a:lnTo>
                  <a:pt x="2451233" y="625016"/>
                </a:lnTo>
                <a:lnTo>
                  <a:pt x="0" y="625016"/>
                </a:lnTo>
                <a:lnTo>
                  <a:pt x="0" y="0"/>
                </a:lnTo>
                <a:close/>
              </a:path>
            </a:pathLst>
          </a:custGeom>
          <a:blipFill>
            <a:blip r:embed="rId5"/>
            <a:stretch>
              <a:fillRect l="0" t="0" r="0" b="0"/>
            </a:stretch>
          </a:blipFill>
        </p:spPr>
      </p:sp>
      <p:sp>
        <p:nvSpPr>
          <p:cNvPr name="Freeform 11" id="11"/>
          <p:cNvSpPr/>
          <p:nvPr/>
        </p:nvSpPr>
        <p:spPr>
          <a:xfrm flipH="false" flipV="false" rot="0">
            <a:off x="9402600" y="6958081"/>
            <a:ext cx="3269094" cy="644389"/>
          </a:xfrm>
          <a:custGeom>
            <a:avLst/>
            <a:gdLst/>
            <a:ahLst/>
            <a:cxnLst/>
            <a:rect r="r" b="b" t="t" l="l"/>
            <a:pathLst>
              <a:path h="644389" w="3269094">
                <a:moveTo>
                  <a:pt x="0" y="0"/>
                </a:moveTo>
                <a:lnTo>
                  <a:pt x="3269094" y="0"/>
                </a:lnTo>
                <a:lnTo>
                  <a:pt x="3269094" y="644389"/>
                </a:lnTo>
                <a:lnTo>
                  <a:pt x="0" y="644389"/>
                </a:lnTo>
                <a:lnTo>
                  <a:pt x="0" y="0"/>
                </a:lnTo>
                <a:close/>
              </a:path>
            </a:pathLst>
          </a:custGeom>
          <a:blipFill>
            <a:blip r:embed="rId6"/>
            <a:stretch>
              <a:fillRect l="0" t="0" r="0" b="0"/>
            </a:stretch>
          </a:blipFill>
        </p:spPr>
      </p:sp>
      <p:sp>
        <p:nvSpPr>
          <p:cNvPr name="Freeform 12" id="12"/>
          <p:cNvSpPr/>
          <p:nvPr/>
        </p:nvSpPr>
        <p:spPr>
          <a:xfrm flipH="false" flipV="false" rot="0">
            <a:off x="1286098" y="8529626"/>
            <a:ext cx="2040287" cy="1457348"/>
          </a:xfrm>
          <a:custGeom>
            <a:avLst/>
            <a:gdLst/>
            <a:ahLst/>
            <a:cxnLst/>
            <a:rect r="r" b="b" t="t" l="l"/>
            <a:pathLst>
              <a:path h="1457348" w="2040287">
                <a:moveTo>
                  <a:pt x="0" y="0"/>
                </a:moveTo>
                <a:lnTo>
                  <a:pt x="2040286" y="0"/>
                </a:lnTo>
                <a:lnTo>
                  <a:pt x="2040286" y="1457348"/>
                </a:lnTo>
                <a:lnTo>
                  <a:pt x="0" y="1457348"/>
                </a:lnTo>
                <a:lnTo>
                  <a:pt x="0" y="0"/>
                </a:lnTo>
                <a:close/>
              </a:path>
            </a:pathLst>
          </a:custGeom>
          <a:blipFill>
            <a:blip r:embed="rId7"/>
            <a:stretch>
              <a:fillRect l="0" t="0" r="0" b="0"/>
            </a:stretch>
          </a:blipFill>
        </p:spPr>
      </p:sp>
      <p:sp>
        <p:nvSpPr>
          <p:cNvPr name="Freeform 13" id="13"/>
          <p:cNvSpPr/>
          <p:nvPr/>
        </p:nvSpPr>
        <p:spPr>
          <a:xfrm flipH="false" flipV="false" rot="0">
            <a:off x="4651027" y="8857615"/>
            <a:ext cx="2500778" cy="361683"/>
          </a:xfrm>
          <a:custGeom>
            <a:avLst/>
            <a:gdLst/>
            <a:ahLst/>
            <a:cxnLst/>
            <a:rect r="r" b="b" t="t" l="l"/>
            <a:pathLst>
              <a:path h="361683" w="2500778">
                <a:moveTo>
                  <a:pt x="0" y="0"/>
                </a:moveTo>
                <a:lnTo>
                  <a:pt x="2500778" y="0"/>
                </a:lnTo>
                <a:lnTo>
                  <a:pt x="2500778" y="361683"/>
                </a:lnTo>
                <a:lnTo>
                  <a:pt x="0" y="361683"/>
                </a:lnTo>
                <a:lnTo>
                  <a:pt x="0" y="0"/>
                </a:lnTo>
                <a:close/>
              </a:path>
            </a:pathLst>
          </a:custGeom>
          <a:blipFill>
            <a:blip r:embed="rId8"/>
            <a:stretch>
              <a:fillRect l="0" t="0" r="0" b="0"/>
            </a:stretch>
          </a:blipFill>
        </p:spPr>
      </p:sp>
      <p:sp>
        <p:nvSpPr>
          <p:cNvPr name="Freeform 14" id="14"/>
          <p:cNvSpPr/>
          <p:nvPr/>
        </p:nvSpPr>
        <p:spPr>
          <a:xfrm flipH="false" flipV="false" rot="0">
            <a:off x="7151805" y="8857615"/>
            <a:ext cx="1401082" cy="354595"/>
          </a:xfrm>
          <a:custGeom>
            <a:avLst/>
            <a:gdLst/>
            <a:ahLst/>
            <a:cxnLst/>
            <a:rect r="r" b="b" t="t" l="l"/>
            <a:pathLst>
              <a:path h="354595" w="1401082">
                <a:moveTo>
                  <a:pt x="0" y="0"/>
                </a:moveTo>
                <a:lnTo>
                  <a:pt x="1401082" y="0"/>
                </a:lnTo>
                <a:lnTo>
                  <a:pt x="1401082" y="354595"/>
                </a:lnTo>
                <a:lnTo>
                  <a:pt x="0" y="354595"/>
                </a:lnTo>
                <a:lnTo>
                  <a:pt x="0" y="0"/>
                </a:lnTo>
                <a:close/>
              </a:path>
            </a:pathLst>
          </a:custGeom>
          <a:blipFill>
            <a:blip r:embed="rId9"/>
            <a:stretch>
              <a:fillRect l="0" t="0" r="0" b="0"/>
            </a:stretch>
          </a:blipFill>
        </p:spPr>
      </p:sp>
      <p:sp>
        <p:nvSpPr>
          <p:cNvPr name="TextBox 15" id="15"/>
          <p:cNvSpPr txBox="true"/>
          <p:nvPr/>
        </p:nvSpPr>
        <p:spPr>
          <a:xfrm rot="0">
            <a:off x="5815506" y="2457450"/>
            <a:ext cx="7782917" cy="750569"/>
          </a:xfrm>
          <a:prstGeom prst="rect">
            <a:avLst/>
          </a:prstGeom>
        </p:spPr>
        <p:txBody>
          <a:bodyPr anchor="t" rtlCol="false" tIns="0" lIns="0" bIns="0" rIns="0">
            <a:spAutoFit/>
          </a:bodyPr>
          <a:lstStyle/>
          <a:p>
            <a:pPr algn="ctr">
              <a:lnSpc>
                <a:spcPts val="5880"/>
              </a:lnSpc>
            </a:pPr>
            <a:r>
              <a:rPr lang="en-US" sz="4200">
                <a:solidFill>
                  <a:srgbClr val="593C8F"/>
                </a:solidFill>
                <a:latin typeface="Poppins Bold"/>
                <a:ea typeface="Poppins Bold"/>
                <a:cs typeface="Poppins Bold"/>
                <a:sym typeface="Poppins Bold"/>
              </a:rPr>
              <a:t>As per the below expression,</a:t>
            </a:r>
          </a:p>
        </p:txBody>
      </p:sp>
      <p:sp>
        <p:nvSpPr>
          <p:cNvPr name="TextBox 16" id="16"/>
          <p:cNvSpPr txBox="true"/>
          <p:nvPr/>
        </p:nvSpPr>
        <p:spPr>
          <a:xfrm rot="0">
            <a:off x="5746401" y="4788937"/>
            <a:ext cx="9583738" cy="1218565"/>
          </a:xfrm>
          <a:prstGeom prst="rect">
            <a:avLst/>
          </a:prstGeom>
        </p:spPr>
        <p:txBody>
          <a:bodyPr anchor="t" rtlCol="false" tIns="0" lIns="0" bIns="0" rIns="0">
            <a:spAutoFit/>
          </a:bodyPr>
          <a:lstStyle/>
          <a:p>
            <a:pPr algn="ctr">
              <a:lnSpc>
                <a:spcPts val="4759"/>
              </a:lnSpc>
            </a:pPr>
            <a:r>
              <a:rPr lang="en-US" sz="3399">
                <a:solidFill>
                  <a:srgbClr val="593C8F"/>
                </a:solidFill>
                <a:latin typeface="Poppins"/>
                <a:ea typeface="Poppins"/>
                <a:cs typeface="Poppins"/>
                <a:sym typeface="Poppins"/>
              </a:rPr>
              <a:t>We can make a Unitary operator A such that</a:t>
            </a:r>
          </a:p>
          <a:p>
            <a:pPr algn="ctr">
              <a:lnSpc>
                <a:spcPts val="4759"/>
              </a:lnSpc>
            </a:pPr>
            <a:r>
              <a:rPr lang="en-US" sz="3399">
                <a:solidFill>
                  <a:srgbClr val="593C8F"/>
                </a:solidFill>
                <a:latin typeface="Poppins"/>
                <a:ea typeface="Poppins"/>
                <a:cs typeface="Poppins"/>
                <a:sym typeface="Poppins"/>
              </a:rPr>
              <a:t> </a:t>
            </a:r>
          </a:p>
        </p:txBody>
      </p:sp>
      <p:sp>
        <p:nvSpPr>
          <p:cNvPr name="TextBox 17" id="17"/>
          <p:cNvSpPr txBox="true"/>
          <p:nvPr/>
        </p:nvSpPr>
        <p:spPr>
          <a:xfrm rot="0">
            <a:off x="5793904" y="6158616"/>
            <a:ext cx="12126218" cy="618490"/>
          </a:xfrm>
          <a:prstGeom prst="rect">
            <a:avLst/>
          </a:prstGeom>
        </p:spPr>
        <p:txBody>
          <a:bodyPr anchor="t" rtlCol="false" tIns="0" lIns="0" bIns="0" rIns="0">
            <a:spAutoFit/>
          </a:bodyPr>
          <a:lstStyle/>
          <a:p>
            <a:pPr algn="ctr">
              <a:lnSpc>
                <a:spcPts val="4759"/>
              </a:lnSpc>
            </a:pPr>
            <a:r>
              <a:rPr lang="en-US" sz="3399">
                <a:solidFill>
                  <a:srgbClr val="593C8F"/>
                </a:solidFill>
                <a:latin typeface="Poppins"/>
                <a:ea typeface="Poppins"/>
                <a:cs typeface="Poppins"/>
                <a:sym typeface="Poppins"/>
              </a:rPr>
              <a:t>Therefore we can construct |psi(0)&gt; in the following way:</a:t>
            </a:r>
          </a:p>
        </p:txBody>
      </p:sp>
      <p:sp>
        <p:nvSpPr>
          <p:cNvPr name="TextBox 18" id="18"/>
          <p:cNvSpPr txBox="true"/>
          <p:nvPr/>
        </p:nvSpPr>
        <p:spPr>
          <a:xfrm rot="0">
            <a:off x="12819662" y="6977131"/>
            <a:ext cx="4160361" cy="672824"/>
          </a:xfrm>
          <a:prstGeom prst="rect">
            <a:avLst/>
          </a:prstGeom>
        </p:spPr>
        <p:txBody>
          <a:bodyPr anchor="t" rtlCol="false" tIns="0" lIns="0" bIns="0" rIns="0">
            <a:spAutoFit/>
          </a:bodyPr>
          <a:lstStyle/>
          <a:p>
            <a:pPr algn="ctr">
              <a:lnSpc>
                <a:spcPts val="2631"/>
              </a:lnSpc>
            </a:pPr>
            <a:r>
              <a:rPr lang="en-US" sz="1879">
                <a:solidFill>
                  <a:srgbClr val="593C8F"/>
                </a:solidFill>
                <a:latin typeface="Poppins"/>
                <a:ea typeface="Poppins"/>
                <a:cs typeface="Poppins"/>
                <a:sym typeface="Poppins"/>
              </a:rPr>
              <a:t>Where |j&gt; and |k&gt; are 2 vertices of the graph</a:t>
            </a:r>
          </a:p>
        </p:txBody>
      </p:sp>
      <p:sp>
        <p:nvSpPr>
          <p:cNvPr name="TextBox 19" id="19"/>
          <p:cNvSpPr txBox="true"/>
          <p:nvPr/>
        </p:nvSpPr>
        <p:spPr>
          <a:xfrm rot="0">
            <a:off x="1028700" y="7867650"/>
            <a:ext cx="10155587" cy="1218565"/>
          </a:xfrm>
          <a:prstGeom prst="rect">
            <a:avLst/>
          </a:prstGeom>
        </p:spPr>
        <p:txBody>
          <a:bodyPr anchor="t" rtlCol="false" tIns="0" lIns="0" bIns="0" rIns="0">
            <a:spAutoFit/>
          </a:bodyPr>
          <a:lstStyle/>
          <a:p>
            <a:pPr algn="ctr">
              <a:lnSpc>
                <a:spcPts val="4759"/>
              </a:lnSpc>
            </a:pPr>
            <a:r>
              <a:rPr lang="en-US" sz="3399">
                <a:solidFill>
                  <a:srgbClr val="593C8F"/>
                </a:solidFill>
                <a:latin typeface="Poppins"/>
                <a:ea typeface="Poppins"/>
                <a:cs typeface="Poppins"/>
                <a:sym typeface="Poppins"/>
              </a:rPr>
              <a:t>Therefore the problem reduces to the following:</a:t>
            </a:r>
          </a:p>
        </p:txBody>
      </p:sp>
      <p:sp>
        <p:nvSpPr>
          <p:cNvPr name="TextBox 20" id="20"/>
          <p:cNvSpPr txBox="true"/>
          <p:nvPr/>
        </p:nvSpPr>
        <p:spPr>
          <a:xfrm rot="0">
            <a:off x="3508175" y="8639810"/>
            <a:ext cx="961132" cy="618490"/>
          </a:xfrm>
          <a:prstGeom prst="rect">
            <a:avLst/>
          </a:prstGeom>
        </p:spPr>
        <p:txBody>
          <a:bodyPr anchor="t" rtlCol="false" tIns="0" lIns="0" bIns="0" rIns="0">
            <a:spAutoFit/>
          </a:bodyPr>
          <a:lstStyle/>
          <a:p>
            <a:pPr algn="ctr">
              <a:lnSpc>
                <a:spcPts val="4759"/>
              </a:lnSpc>
            </a:pPr>
            <a:r>
              <a:rPr lang="en-US" sz="3399">
                <a:solidFill>
                  <a:srgbClr val="593C8F"/>
                </a:solidFill>
                <a:latin typeface="Poppins"/>
                <a:ea typeface="Poppins"/>
                <a:cs typeface="Poppins"/>
                <a:sym typeface="Poppins"/>
              </a:rPr>
              <a:t>With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5986163" y="7210204"/>
            <a:ext cx="5259135" cy="3076796"/>
          </a:xfrm>
          <a:custGeom>
            <a:avLst/>
            <a:gdLst/>
            <a:ahLst/>
            <a:cxnLst/>
            <a:rect r="r" b="b" t="t" l="l"/>
            <a:pathLst>
              <a:path h="3076796" w="5259135">
                <a:moveTo>
                  <a:pt x="0" y="0"/>
                </a:moveTo>
                <a:lnTo>
                  <a:pt x="5259135" y="0"/>
                </a:lnTo>
                <a:lnTo>
                  <a:pt x="5259135" y="3076796"/>
                </a:lnTo>
                <a:lnTo>
                  <a:pt x="0" y="3076796"/>
                </a:lnTo>
                <a:lnTo>
                  <a:pt x="0" y="0"/>
                </a:lnTo>
                <a:close/>
              </a:path>
            </a:pathLst>
          </a:custGeom>
          <a:blipFill>
            <a:blip r:embed="rId3"/>
            <a:stretch>
              <a:fillRect l="0" t="-47401" r="-49236" b="-22551"/>
            </a:stretch>
          </a:blipFill>
        </p:spPr>
      </p:sp>
      <p:sp>
        <p:nvSpPr>
          <p:cNvPr name="TextBox 4" id="4"/>
          <p:cNvSpPr txBox="true"/>
          <p:nvPr/>
        </p:nvSpPr>
        <p:spPr>
          <a:xfrm rot="0">
            <a:off x="1028700" y="4988392"/>
            <a:ext cx="4957463" cy="1499939"/>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CODE FOR THE ENCODING</a:t>
            </a:r>
          </a:p>
        </p:txBody>
      </p:sp>
      <p:sp>
        <p:nvSpPr>
          <p:cNvPr name="AutoShape 5" id="5"/>
          <p:cNvSpPr/>
          <p:nvPr/>
        </p:nvSpPr>
        <p:spPr>
          <a:xfrm flipV="true">
            <a:off x="1029771" y="6545480"/>
            <a:ext cx="3774244" cy="1905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5629255" y="2571750"/>
            <a:ext cx="290233" cy="5143500"/>
            <a:chOff x="0" y="0"/>
            <a:chExt cx="76440" cy="1354667"/>
          </a:xfrm>
        </p:grpSpPr>
        <p:sp>
          <p:nvSpPr>
            <p:cNvPr name="Freeform 7" id="7"/>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8" id="8"/>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919488" y="1767465"/>
            <a:ext cx="12368512" cy="4528593"/>
          </a:xfrm>
          <a:custGeom>
            <a:avLst/>
            <a:gdLst/>
            <a:ahLst/>
            <a:cxnLst/>
            <a:rect r="r" b="b" t="t" l="l"/>
            <a:pathLst>
              <a:path h="4528593" w="12368512">
                <a:moveTo>
                  <a:pt x="0" y="0"/>
                </a:moveTo>
                <a:lnTo>
                  <a:pt x="12368512" y="0"/>
                </a:lnTo>
                <a:lnTo>
                  <a:pt x="12368512" y="4528593"/>
                </a:lnTo>
                <a:lnTo>
                  <a:pt x="0" y="4528593"/>
                </a:lnTo>
                <a:lnTo>
                  <a:pt x="0" y="0"/>
                </a:lnTo>
                <a:close/>
              </a:path>
            </a:pathLst>
          </a:custGeom>
          <a:blipFill>
            <a:blip r:embed="rId3"/>
            <a:stretch>
              <a:fillRect l="0" t="-44785" r="0" b="-37180"/>
            </a:stretch>
          </a:blipFill>
        </p:spPr>
      </p:sp>
      <p:sp>
        <p:nvSpPr>
          <p:cNvPr name="TextBox 10" id="10"/>
          <p:cNvSpPr txBox="true"/>
          <p:nvPr/>
        </p:nvSpPr>
        <p:spPr>
          <a:xfrm rot="0">
            <a:off x="5919488" y="962025"/>
            <a:ext cx="10327136" cy="805440"/>
          </a:xfrm>
          <a:prstGeom prst="rect">
            <a:avLst/>
          </a:prstGeom>
        </p:spPr>
        <p:txBody>
          <a:bodyPr anchor="t" rtlCol="false" tIns="0" lIns="0" bIns="0" rIns="0">
            <a:spAutoFit/>
          </a:bodyPr>
          <a:lstStyle/>
          <a:p>
            <a:pPr algn="ctr">
              <a:lnSpc>
                <a:spcPts val="3157"/>
              </a:lnSpc>
            </a:pPr>
            <a:r>
              <a:rPr lang="en-US" sz="2255">
                <a:solidFill>
                  <a:srgbClr val="593C8F"/>
                </a:solidFill>
                <a:latin typeface="Poppins"/>
                <a:ea typeface="Poppins"/>
                <a:cs typeface="Poppins"/>
                <a:sym typeface="Poppins"/>
              </a:rPr>
              <a:t>First of all, we define the m_sqrt_gate() function and W_operator to encode the 1st part</a:t>
            </a:r>
          </a:p>
        </p:txBody>
      </p:sp>
      <p:sp>
        <p:nvSpPr>
          <p:cNvPr name="TextBox 11" id="11"/>
          <p:cNvSpPr txBox="true"/>
          <p:nvPr/>
        </p:nvSpPr>
        <p:spPr>
          <a:xfrm rot="0">
            <a:off x="5986163" y="1906217"/>
            <a:ext cx="5259135" cy="4170766"/>
          </a:xfrm>
          <a:prstGeom prst="rect">
            <a:avLst/>
          </a:prstGeom>
        </p:spPr>
        <p:txBody>
          <a:bodyPr anchor="t" rtlCol="false" tIns="0" lIns="0" bIns="0" rIns="0">
            <a:spAutoFit/>
          </a:bodyPr>
          <a:lstStyle/>
          <a:p>
            <a:pPr algn="l">
              <a:lnSpc>
                <a:spcPts val="1874"/>
              </a:lnSpc>
            </a:pPr>
            <a:r>
              <a:rPr lang="en-US" sz="1338">
                <a:solidFill>
                  <a:srgbClr val="FFFFFF"/>
                </a:solidFill>
                <a:latin typeface="Poppins Bold"/>
                <a:ea typeface="Poppins Bold"/>
                <a:cs typeface="Poppins Bold"/>
                <a:sym typeface="Poppins Bold"/>
              </a:rPr>
              <a:t>@qfunc</a:t>
            </a:r>
          </a:p>
          <a:p>
            <a:pPr algn="l">
              <a:lnSpc>
                <a:spcPts val="1874"/>
              </a:lnSpc>
            </a:pPr>
            <a:r>
              <a:rPr lang="en-US" sz="1338">
                <a:solidFill>
                  <a:srgbClr val="FFFFFF"/>
                </a:solidFill>
                <a:latin typeface="Poppins Bold"/>
                <a:ea typeface="Poppins Bold"/>
                <a:cs typeface="Poppins Bold"/>
                <a:sym typeface="Poppins Bold"/>
              </a:rPr>
              <a:t>def sqrt_mb_gate(j: Qbit, k: Qbit, kappas: QConstArray[]):</a:t>
            </a:r>
          </a:p>
          <a:p>
            <a:pPr algn="l">
              <a:lnSpc>
                <a:spcPts val="1874"/>
              </a:lnSpc>
            </a:pPr>
            <a:r>
              <a:rPr lang="en-US" sz="1338">
                <a:solidFill>
                  <a:srgbClr val="FFFFFF"/>
                </a:solidFill>
                <a:latin typeface="Poppins Bold"/>
                <a:ea typeface="Poppins Bold"/>
                <a:cs typeface="Poppins Bold"/>
                <a:sym typeface="Poppins Bold"/>
              </a:rPr>
              <a:t>  """Implements the sqrt(MB) gate based on the given problem."""</a:t>
            </a:r>
          </a:p>
          <a:p>
            <a:pPr algn="l">
              <a:lnSpc>
                <a:spcPts val="1874"/>
              </a:lnSpc>
            </a:pPr>
            <a:r>
              <a:rPr lang="en-US" sz="1338">
                <a:solidFill>
                  <a:srgbClr val="FFFFFF"/>
                </a:solidFill>
                <a:latin typeface="Poppins Bold"/>
                <a:ea typeface="Poppins Bold"/>
                <a:cs typeface="Poppins Bold"/>
                <a:sym typeface="Poppins Bold"/>
              </a:rPr>
              <a:t>  for j in range(2**size):</a:t>
            </a:r>
          </a:p>
          <a:p>
            <a:pPr algn="l">
              <a:lnSpc>
                <a:spcPts val="1874"/>
              </a:lnSpc>
            </a:pPr>
            <a:r>
              <a:rPr lang="en-US" sz="1338">
                <a:solidFill>
                  <a:srgbClr val="FFFFFF"/>
                </a:solidFill>
                <a:latin typeface="Poppins Bold"/>
                <a:ea typeface="Poppins Bold"/>
                <a:cs typeface="Poppins Bold"/>
                <a:sym typeface="Poppins Bold"/>
              </a:rPr>
              <a:t>    if j == vertices:</a:t>
            </a:r>
          </a:p>
          <a:p>
            <a:pPr algn="l">
              <a:lnSpc>
                <a:spcPts val="1874"/>
              </a:lnSpc>
            </a:pPr>
            <a:r>
              <a:rPr lang="en-US" sz="1338">
                <a:solidFill>
                  <a:srgbClr val="FFFFFF"/>
                </a:solidFill>
                <a:latin typeface="Poppins Bold"/>
                <a:ea typeface="Poppins Bold"/>
                <a:cs typeface="Poppins Bold"/>
                <a:sym typeface="Poppins Bold"/>
              </a:rPr>
              <a:t>      # Case where j = k</a:t>
            </a:r>
          </a:p>
          <a:p>
            <a:pPr algn="l">
              <a:lnSpc>
                <a:spcPts val="1874"/>
              </a:lnSpc>
            </a:pPr>
            <a:r>
              <a:rPr lang="en-US" sz="1338">
                <a:solidFill>
                  <a:srgbClr val="FFFFFF"/>
                </a:solidFill>
                <a:latin typeface="Poppins Bold"/>
                <a:ea typeface="Poppins Bold"/>
                <a:cs typeface="Poppins Bold"/>
                <a:sym typeface="Poppins Bold"/>
              </a:rPr>
              <a:t>      amplitude = sqrt(K[j][j])</a:t>
            </a:r>
          </a:p>
          <a:p>
            <a:pPr algn="l">
              <a:lnSpc>
                <a:spcPts val="1874"/>
              </a:lnSpc>
            </a:pPr>
            <a:r>
              <a:rPr lang="en-US" sz="1338">
                <a:solidFill>
                  <a:srgbClr val="FFFFFF"/>
                </a:solidFill>
                <a:latin typeface="Poppins Bold"/>
                <a:ea typeface="Poppins Bold"/>
                <a:cs typeface="Poppins Bold"/>
                <a:sym typeface="Poppins Bold"/>
              </a:rPr>
              <a:t>      apply_amplitude_gate(amplitude, adjacent_vertices)</a:t>
            </a:r>
          </a:p>
          <a:p>
            <a:pPr algn="l">
              <a:lnSpc>
                <a:spcPts val="1874"/>
              </a:lnSpc>
            </a:pPr>
            <a:r>
              <a:rPr lang="en-US" sz="1338">
                <a:solidFill>
                  <a:srgbClr val="FFFFFF"/>
                </a:solidFill>
                <a:latin typeface="Poppins Bold"/>
                <a:ea typeface="Poppins Bold"/>
                <a:cs typeface="Poppins Bold"/>
                <a:sym typeface="Poppins Bold"/>
              </a:rPr>
              <a:t>    else:</a:t>
            </a:r>
          </a:p>
          <a:p>
            <a:pPr algn="l">
              <a:lnSpc>
                <a:spcPts val="1874"/>
              </a:lnSpc>
            </a:pPr>
            <a:r>
              <a:rPr lang="en-US" sz="1338">
                <a:solidFill>
                  <a:srgbClr val="FFFFFF"/>
                </a:solidFill>
                <a:latin typeface="Poppins Bold"/>
                <a:ea typeface="Poppins Bold"/>
                <a:cs typeface="Poppins Bold"/>
                <a:sym typeface="Poppins Bold"/>
              </a:rPr>
              <a:t>      # Case where j &lt; k</a:t>
            </a:r>
          </a:p>
          <a:p>
            <a:pPr algn="l">
              <a:lnSpc>
                <a:spcPts val="1874"/>
              </a:lnSpc>
            </a:pPr>
            <a:r>
              <a:rPr lang="en-US" sz="1338">
                <a:solidFill>
                  <a:srgbClr val="FFFFFF"/>
                </a:solidFill>
                <a:latin typeface="Poppins Bold"/>
                <a:ea typeface="Poppins Bold"/>
                <a:cs typeface="Poppins Bold"/>
                <a:sym typeface="Poppins Bold"/>
              </a:rPr>
              <a:t>      amplitude = sqrt(K[j][vertices])</a:t>
            </a:r>
          </a:p>
          <a:p>
            <a:pPr algn="l">
              <a:lnSpc>
                <a:spcPts val="1874"/>
              </a:lnSpc>
            </a:pPr>
            <a:r>
              <a:rPr lang="en-US" sz="1338">
                <a:solidFill>
                  <a:srgbClr val="FFFFFF"/>
                </a:solidFill>
                <a:latin typeface="Poppins Bold"/>
                <a:ea typeface="Poppins Bold"/>
                <a:cs typeface="Poppins Bold"/>
                <a:sym typeface="Poppins Bold"/>
              </a:rPr>
              <a:t>      apply_amplitude_gate(amplitude, adjacent_vertices)</a:t>
            </a:r>
          </a:p>
          <a:p>
            <a:pPr algn="l">
              <a:lnSpc>
                <a:spcPts val="1874"/>
              </a:lnSpc>
            </a:pPr>
            <a:r>
              <a:rPr lang="en-US" sz="1338">
                <a:solidFill>
                  <a:srgbClr val="FFFFFF"/>
                </a:solidFill>
                <a:latin typeface="Poppins Bold"/>
                <a:ea typeface="Poppins Bold"/>
                <a:cs typeface="Poppins Bold"/>
                <a:sym typeface="Poppins Bold"/>
              </a:rPr>
              <a:t>      # Subtract from |k⟩ state</a:t>
            </a:r>
          </a:p>
          <a:p>
            <a:pPr algn="l">
              <a:lnSpc>
                <a:spcPts val="1874"/>
              </a:lnSpc>
            </a:pPr>
            <a:r>
              <a:rPr lang="en-US" sz="1338">
                <a:solidFill>
                  <a:srgbClr val="FFFFFF"/>
                </a:solidFill>
                <a:latin typeface="Poppins Bold"/>
                <a:ea typeface="Poppins Bold"/>
                <a:cs typeface="Poppins Bold"/>
                <a:sym typeface="Poppins Bold"/>
              </a:rPr>
              <a:t>      control(ctrl=adjacent_vertices == vertices,</a:t>
            </a:r>
          </a:p>
          <a:p>
            <a:pPr algn="l">
              <a:lnSpc>
                <a:spcPts val="1874"/>
              </a:lnSpc>
            </a:pPr>
            <a:r>
              <a:rPr lang="en-US" sz="1338">
                <a:solidFill>
                  <a:srgbClr val="FFFFFF"/>
                </a:solidFill>
                <a:latin typeface="Poppins Bold"/>
                <a:ea typeface="Poppins Bold"/>
                <a:cs typeface="Poppins Bold"/>
                <a:sym typeface="Poppins Bold"/>
              </a:rPr>
              <a:t>          operand=lambda: apply_phase_gate(-amplitude, adjacent_vertices))</a:t>
            </a:r>
          </a:p>
          <a:p>
            <a:pPr algn="l">
              <a:lnSpc>
                <a:spcPts val="1874"/>
              </a:lnSpc>
            </a:pPr>
          </a:p>
        </p:txBody>
      </p:sp>
      <p:sp>
        <p:nvSpPr>
          <p:cNvPr name="TextBox 12" id="12"/>
          <p:cNvSpPr txBox="true"/>
          <p:nvPr/>
        </p:nvSpPr>
        <p:spPr>
          <a:xfrm rot="0">
            <a:off x="10937939" y="1955162"/>
            <a:ext cx="7115779" cy="4121821"/>
          </a:xfrm>
          <a:prstGeom prst="rect">
            <a:avLst/>
          </a:prstGeom>
        </p:spPr>
        <p:txBody>
          <a:bodyPr anchor="t" rtlCol="false" tIns="0" lIns="0" bIns="0" rIns="0">
            <a:spAutoFit/>
          </a:bodyPr>
          <a:lstStyle/>
          <a:p>
            <a:pPr algn="l">
              <a:lnSpc>
                <a:spcPts val="1309"/>
              </a:lnSpc>
              <a:spcBef>
                <a:spcPct val="0"/>
              </a:spcBef>
            </a:pPr>
            <a:r>
              <a:rPr lang="en-US" sz="935">
                <a:solidFill>
                  <a:srgbClr val="FFFFFF"/>
                </a:solidFill>
                <a:latin typeface="Archivo Black"/>
                <a:ea typeface="Archivo Black"/>
                <a:cs typeface="Archivo Black"/>
                <a:sym typeface="Archivo Black"/>
              </a:rPr>
              <a:t>@qfunc</a:t>
            </a:r>
          </a:p>
          <a:p>
            <a:pPr algn="l">
              <a:lnSpc>
                <a:spcPts val="1309"/>
              </a:lnSpc>
              <a:spcBef>
                <a:spcPct val="0"/>
              </a:spcBef>
            </a:pPr>
            <a:r>
              <a:rPr lang="en-US" sz="935">
                <a:solidFill>
                  <a:srgbClr val="FFFFFF"/>
                </a:solidFill>
                <a:latin typeface="Archivo Black"/>
                <a:ea typeface="Archivo Black"/>
                <a:cs typeface="Archivo Black"/>
                <a:sym typeface="Archivo Black"/>
              </a:rPr>
              <a:t>def W_iteration(i:CInt,vertices: QNum, adjacent_vertices:QNum):</a:t>
            </a:r>
          </a:p>
          <a:p>
            <a:pPr algn="l">
              <a:lnSpc>
                <a:spcPts val="1309"/>
              </a:lnSpc>
              <a:spcBef>
                <a:spcPct val="0"/>
              </a:spcBef>
            </a:pPr>
            <a:r>
              <a:rPr lang="en-US" sz="935">
                <a:solidFill>
                  <a:srgbClr val="FFFFFF"/>
                </a:solidFill>
                <a:latin typeface="Archivo Black"/>
                <a:ea typeface="Archivo Black"/>
                <a:cs typeface="Archivo Black"/>
                <a:sym typeface="Archivo Black"/>
              </a:rPr>
              <a:t>    """Modified iteration function with sqrt(MB) applied."""</a:t>
            </a:r>
          </a:p>
          <a:p>
            <a:pPr algn="l">
              <a:lnSpc>
                <a:spcPts val="1309"/>
              </a:lnSpc>
              <a:spcBef>
                <a:spcPct val="0"/>
              </a:spcBef>
            </a:pPr>
            <a:r>
              <a:rPr lang="en-US" sz="935">
                <a:solidFill>
                  <a:srgbClr val="FFFFFF"/>
                </a:solidFill>
                <a:latin typeface="Archivo Black"/>
                <a:ea typeface="Archivo Black"/>
                <a:cs typeface="Archivo Black"/>
                <a:sym typeface="Archivo Black"/>
              </a:rPr>
              <a:t>    prob = [0] * 16</a:t>
            </a:r>
          </a:p>
          <a:p>
            <a:pPr algn="l">
              <a:lnSpc>
                <a:spcPts val="1309"/>
              </a:lnSpc>
              <a:spcBef>
                <a:spcPct val="0"/>
              </a:spcBef>
            </a:pPr>
            <a:r>
              <a:rPr lang="en-US" sz="935">
                <a:solidFill>
                  <a:srgbClr val="FFFFFF"/>
                </a:solidFill>
                <a:latin typeface="Archivo Black"/>
                <a:ea typeface="Archivo Black"/>
                <a:cs typeface="Archivo Black"/>
                <a:sym typeface="Archivo Black"/>
              </a:rPr>
              <a:t>    if i == 0:</a:t>
            </a:r>
          </a:p>
          <a:p>
            <a:pPr algn="l">
              <a:lnSpc>
                <a:spcPts val="1309"/>
              </a:lnSpc>
              <a:spcBef>
                <a:spcPct val="0"/>
              </a:spcBef>
            </a:pPr>
            <a:r>
              <a:rPr lang="en-US" sz="935">
                <a:solidFill>
                  <a:srgbClr val="FFFFFF"/>
                </a:solidFill>
                <a:latin typeface="Archivo Black"/>
                <a:ea typeface="Archivo Black"/>
                <a:cs typeface="Archivo Black"/>
                <a:sym typeface="Archivo Black"/>
              </a:rPr>
              <a:t>        prob[1] = 1.0</a:t>
            </a:r>
          </a:p>
          <a:p>
            <a:pPr algn="l">
              <a:lnSpc>
                <a:spcPts val="1309"/>
              </a:lnSpc>
              <a:spcBef>
                <a:spcPct val="0"/>
              </a:spcBef>
            </a:pPr>
            <a:r>
              <a:rPr lang="en-US" sz="935">
                <a:solidFill>
                  <a:srgbClr val="FFFFFF"/>
                </a:solidFill>
                <a:latin typeface="Archivo Black"/>
                <a:ea typeface="Archivo Black"/>
                <a:cs typeface="Archivo Black"/>
                <a:sym typeface="Archivo Black"/>
              </a:rPr>
              <a:t>    elif i == 15:</a:t>
            </a:r>
          </a:p>
          <a:p>
            <a:pPr algn="l">
              <a:lnSpc>
                <a:spcPts val="1309"/>
              </a:lnSpc>
              <a:spcBef>
                <a:spcPct val="0"/>
              </a:spcBef>
            </a:pPr>
            <a:r>
              <a:rPr lang="en-US" sz="935">
                <a:solidFill>
                  <a:srgbClr val="FFFFFF"/>
                </a:solidFill>
                <a:latin typeface="Archivo Black"/>
                <a:ea typeface="Archivo Black"/>
                <a:cs typeface="Archivo Black"/>
                <a:sym typeface="Archivo Black"/>
              </a:rPr>
              <a:t>        prob[14] = 1.0</a:t>
            </a:r>
          </a:p>
          <a:p>
            <a:pPr algn="l">
              <a:lnSpc>
                <a:spcPts val="1309"/>
              </a:lnSpc>
              <a:spcBef>
                <a:spcPct val="0"/>
              </a:spcBef>
            </a:pPr>
            <a:r>
              <a:rPr lang="en-US" sz="935">
                <a:solidFill>
                  <a:srgbClr val="FFFFFF"/>
                </a:solidFill>
                <a:latin typeface="Archivo Black"/>
                <a:ea typeface="Archivo Black"/>
                <a:cs typeface="Archivo Black"/>
                <a:sym typeface="Archivo Black"/>
              </a:rPr>
              <a:t>    else:</a:t>
            </a:r>
          </a:p>
          <a:p>
            <a:pPr algn="l">
              <a:lnSpc>
                <a:spcPts val="1309"/>
              </a:lnSpc>
              <a:spcBef>
                <a:spcPct val="0"/>
              </a:spcBef>
            </a:pPr>
            <a:r>
              <a:rPr lang="en-US" sz="935">
                <a:solidFill>
                  <a:srgbClr val="FFFFFF"/>
                </a:solidFill>
                <a:latin typeface="Archivo Black"/>
                <a:ea typeface="Archivo Black"/>
                <a:cs typeface="Archivo Black"/>
                <a:sym typeface="Archivo Black"/>
              </a:rPr>
              <a:t>        prob[i - 1] = 0.5</a:t>
            </a:r>
          </a:p>
          <a:p>
            <a:pPr algn="l">
              <a:lnSpc>
                <a:spcPts val="1309"/>
              </a:lnSpc>
              <a:spcBef>
                <a:spcPct val="0"/>
              </a:spcBef>
            </a:pPr>
            <a:r>
              <a:rPr lang="en-US" sz="935">
                <a:solidFill>
                  <a:srgbClr val="FFFFFF"/>
                </a:solidFill>
                <a:latin typeface="Archivo Black"/>
                <a:ea typeface="Archivo Black"/>
                <a:cs typeface="Archivo Black"/>
                <a:sym typeface="Archivo Black"/>
              </a:rPr>
              <a:t>        prob[i + 1] = 0.5</a:t>
            </a:r>
          </a:p>
          <a:p>
            <a:pPr algn="l">
              <a:lnSpc>
                <a:spcPts val="1309"/>
              </a:lnSpc>
              <a:spcBef>
                <a:spcPct val="0"/>
              </a:spcBef>
            </a:pPr>
            <a:r>
              <a:rPr lang="en-US" sz="935">
                <a:solidFill>
                  <a:srgbClr val="FFFFFF"/>
                </a:solidFill>
                <a:latin typeface="Archivo Black"/>
                <a:ea typeface="Archivo Black"/>
                <a:cs typeface="Archivo Black"/>
                <a:sym typeface="Archivo Black"/>
              </a:rPr>
              <a:t>    </a:t>
            </a:r>
          </a:p>
          <a:p>
            <a:pPr algn="l">
              <a:lnSpc>
                <a:spcPts val="1309"/>
              </a:lnSpc>
              <a:spcBef>
                <a:spcPct val="0"/>
              </a:spcBef>
            </a:pPr>
            <a:r>
              <a:rPr lang="en-US" sz="935">
                <a:solidFill>
                  <a:srgbClr val="FFFFFF"/>
                </a:solidFill>
                <a:latin typeface="Archivo Black"/>
                <a:ea typeface="Archivo Black"/>
                <a:cs typeface="Archivo Black"/>
                <a:sym typeface="Archivo Black"/>
              </a:rPr>
              <a:t>    # Assuming K is predefined with appropriate spring constants</a:t>
            </a:r>
          </a:p>
          <a:p>
            <a:pPr algn="l">
              <a:lnSpc>
                <a:spcPts val="1309"/>
              </a:lnSpc>
              <a:spcBef>
                <a:spcPct val="0"/>
              </a:spcBef>
            </a:pPr>
            <a:r>
              <a:rPr lang="en-US" sz="935">
                <a:solidFill>
                  <a:srgbClr val="FFFFFF"/>
                </a:solidFill>
                <a:latin typeface="Archivo Black"/>
                <a:ea typeface="Archivo Black"/>
                <a:cs typeface="Archivo Black"/>
                <a:sym typeface="Archivo Black"/>
              </a:rPr>
              <a:t>    K = [...]  # Placeholder for actual spring constant values</a:t>
            </a:r>
          </a:p>
          <a:p>
            <a:pPr algn="l">
              <a:lnSpc>
                <a:spcPts val="1309"/>
              </a:lnSpc>
              <a:spcBef>
                <a:spcPct val="0"/>
              </a:spcBef>
            </a:pPr>
            <a:r>
              <a:rPr lang="en-US" sz="935">
                <a:solidFill>
                  <a:srgbClr val="FFFFFF"/>
                </a:solidFill>
                <a:latin typeface="Archivo Black"/>
                <a:ea typeface="Archivo Black"/>
                <a:cs typeface="Archivo Black"/>
                <a:sym typeface="Archivo Black"/>
              </a:rPr>
              <a:t>    </a:t>
            </a:r>
          </a:p>
          <a:p>
            <a:pPr algn="l">
              <a:lnSpc>
                <a:spcPts val="1309"/>
              </a:lnSpc>
              <a:spcBef>
                <a:spcPct val="0"/>
              </a:spcBef>
            </a:pPr>
            <a:r>
              <a:rPr lang="en-US" sz="935">
                <a:solidFill>
                  <a:srgbClr val="FFFFFF"/>
                </a:solidFill>
                <a:latin typeface="Archivo Black"/>
                <a:ea typeface="Archivo Black"/>
                <a:cs typeface="Archivo Black"/>
                <a:sym typeface="Archivo Black"/>
              </a:rPr>
              <a:t>    control(ctrl=vertices == i,</a:t>
            </a:r>
          </a:p>
          <a:p>
            <a:pPr algn="l">
              <a:lnSpc>
                <a:spcPts val="1309"/>
              </a:lnSpc>
              <a:spcBef>
                <a:spcPct val="0"/>
              </a:spcBef>
            </a:pPr>
            <a:r>
              <a:rPr lang="en-US" sz="935">
                <a:solidFill>
                  <a:srgbClr val="FFFFFF"/>
                </a:solidFill>
                <a:latin typeface="Archivo Black"/>
                <a:ea typeface="Archivo Black"/>
                <a:cs typeface="Archivo Black"/>
                <a:sym typeface="Archivo Black"/>
              </a:rPr>
              <a:t>            operand=lambda: within_apply(</a:t>
            </a:r>
          </a:p>
          <a:p>
            <a:pPr algn="l">
              <a:lnSpc>
                <a:spcPts val="1309"/>
              </a:lnSpc>
              <a:spcBef>
                <a:spcPct val="0"/>
              </a:spcBef>
            </a:pPr>
            <a:r>
              <a:rPr lang="en-US" sz="935">
                <a:solidFill>
                  <a:srgbClr val="FFFFFF"/>
                </a:solidFill>
                <a:latin typeface="Archivo Black"/>
                <a:ea typeface="Archivo Black"/>
                <a:cs typeface="Archivo Black"/>
                <a:sym typeface="Archivo Black"/>
              </a:rPr>
              <a:t>                compute=lambda: inplace_prepare_state(probabilities=prob, bound=0.01, target=adjacent_vertices),</a:t>
            </a:r>
          </a:p>
          <a:p>
            <a:pPr algn="l">
              <a:lnSpc>
                <a:spcPts val="1309"/>
              </a:lnSpc>
              <a:spcBef>
                <a:spcPct val="0"/>
              </a:spcBef>
            </a:pPr>
            <a:r>
              <a:rPr lang="en-US" sz="935">
                <a:solidFill>
                  <a:srgbClr val="FFFFFF"/>
                </a:solidFill>
                <a:latin typeface="Archivo Black"/>
                <a:ea typeface="Archivo Black"/>
                <a:cs typeface="Archivo Black"/>
                <a:sym typeface="Archivo Black"/>
              </a:rPr>
              <a:t>                action=lambda: sqrt_mb_gate(vertices, adjacent_vertices, K)))</a:t>
            </a:r>
          </a:p>
          <a:p>
            <a:pPr algn="l">
              <a:lnSpc>
                <a:spcPts val="1309"/>
              </a:lnSpc>
              <a:spcBef>
                <a:spcPct val="0"/>
              </a:spcBef>
            </a:pPr>
          </a:p>
          <a:p>
            <a:pPr algn="l">
              <a:lnSpc>
                <a:spcPts val="1309"/>
              </a:lnSpc>
              <a:spcBef>
                <a:spcPct val="0"/>
              </a:spcBef>
            </a:pPr>
          </a:p>
          <a:p>
            <a:pPr algn="l">
              <a:lnSpc>
                <a:spcPts val="1309"/>
              </a:lnSpc>
              <a:spcBef>
                <a:spcPct val="0"/>
              </a:spcBef>
            </a:pPr>
            <a:r>
              <a:rPr lang="en-US" sz="935">
                <a:solidFill>
                  <a:srgbClr val="FFFFFF"/>
                </a:solidFill>
                <a:latin typeface="Archivo Black"/>
                <a:ea typeface="Archivo Black"/>
                <a:cs typeface="Archivo Black"/>
                <a:sym typeface="Archivo Black"/>
              </a:rPr>
              <a:t>@qfunc</a:t>
            </a:r>
          </a:p>
          <a:p>
            <a:pPr algn="l">
              <a:lnSpc>
                <a:spcPts val="1309"/>
              </a:lnSpc>
              <a:spcBef>
                <a:spcPct val="0"/>
              </a:spcBef>
            </a:pPr>
            <a:r>
              <a:rPr lang="en-US" sz="935">
                <a:solidFill>
                  <a:srgbClr val="FFFFFF"/>
                </a:solidFill>
                <a:latin typeface="Archivo Black"/>
                <a:ea typeface="Archivo Black"/>
                <a:cs typeface="Archivo Black"/>
                <a:sym typeface="Archivo Black"/>
              </a:rPr>
              <a:t>def W_operator(vertices:QNum, adjacent_vertices: QNum):</a:t>
            </a:r>
          </a:p>
          <a:p>
            <a:pPr algn="l">
              <a:lnSpc>
                <a:spcPts val="1309"/>
              </a:lnSpc>
              <a:spcBef>
                <a:spcPct val="0"/>
              </a:spcBef>
            </a:pPr>
            <a:r>
              <a:rPr lang="en-US" sz="935">
                <a:solidFill>
                  <a:srgbClr val="FFFFFF"/>
                </a:solidFill>
                <a:latin typeface="Archivo Black"/>
                <a:ea typeface="Archivo Black"/>
                <a:cs typeface="Archivo Black"/>
                <a:sym typeface="Archivo Black"/>
              </a:rPr>
              <a:t>    """Applies the W operator for the quantum walk."""</a:t>
            </a:r>
          </a:p>
          <a:p>
            <a:pPr algn="l">
              <a:lnSpc>
                <a:spcPts val="1309"/>
              </a:lnSpc>
              <a:spcBef>
                <a:spcPct val="0"/>
              </a:spcBef>
            </a:pPr>
            <a:r>
              <a:rPr lang="en-US" sz="935">
                <a:solidFill>
                  <a:srgbClr val="FFFFFF"/>
                </a:solidFill>
                <a:latin typeface="Archivo Black"/>
                <a:ea typeface="Archivo Black"/>
                <a:cs typeface="Archivo Black"/>
                <a:sym typeface="Archivo Black"/>
              </a:rPr>
              <a:t>    for i in range(2**size):</a:t>
            </a:r>
          </a:p>
          <a:p>
            <a:pPr algn="l">
              <a:lnSpc>
                <a:spcPts val="1309"/>
              </a:lnSpc>
              <a:spcBef>
                <a:spcPct val="0"/>
              </a:spcBef>
            </a:pPr>
            <a:r>
              <a:rPr lang="en-US" sz="935">
                <a:solidFill>
                  <a:srgbClr val="FFFFFF"/>
                </a:solidFill>
                <a:latin typeface="Archivo Black"/>
                <a:ea typeface="Archivo Black"/>
                <a:cs typeface="Archivo Black"/>
                <a:sym typeface="Archivo Black"/>
              </a:rPr>
              <a:t>        W_iteration(i, vertices, adjacent_vertices)</a:t>
            </a:r>
          </a:p>
        </p:txBody>
      </p:sp>
      <p:sp>
        <p:nvSpPr>
          <p:cNvPr name="TextBox 13" id="13"/>
          <p:cNvSpPr txBox="true"/>
          <p:nvPr/>
        </p:nvSpPr>
        <p:spPr>
          <a:xfrm rot="0">
            <a:off x="5629255" y="6229383"/>
            <a:ext cx="11868452" cy="809371"/>
          </a:xfrm>
          <a:prstGeom prst="rect">
            <a:avLst/>
          </a:prstGeom>
        </p:spPr>
        <p:txBody>
          <a:bodyPr anchor="t" rtlCol="false" tIns="0" lIns="0" bIns="0" rIns="0">
            <a:spAutoFit/>
          </a:bodyPr>
          <a:lstStyle/>
          <a:p>
            <a:pPr algn="ctr">
              <a:lnSpc>
                <a:spcPts val="3163"/>
              </a:lnSpc>
            </a:pPr>
            <a:r>
              <a:rPr lang="en-US" sz="2259">
                <a:solidFill>
                  <a:srgbClr val="593C8F"/>
                </a:solidFill>
                <a:latin typeface="Poppins"/>
                <a:ea typeface="Poppins"/>
                <a:cs typeface="Poppins"/>
                <a:sym typeface="Poppins"/>
              </a:rPr>
              <a:t>Next we do the encoding of the velocity component or more precisely the kinetic energy component and merge the two functions to get the initial encoding</a:t>
            </a:r>
          </a:p>
        </p:txBody>
      </p:sp>
      <p:sp>
        <p:nvSpPr>
          <p:cNvPr name="TextBox 14" id="14"/>
          <p:cNvSpPr txBox="true"/>
          <p:nvPr/>
        </p:nvSpPr>
        <p:spPr>
          <a:xfrm rot="0">
            <a:off x="5986163" y="7181629"/>
            <a:ext cx="5096893" cy="3029055"/>
          </a:xfrm>
          <a:prstGeom prst="rect">
            <a:avLst/>
          </a:prstGeom>
        </p:spPr>
        <p:txBody>
          <a:bodyPr anchor="t" rtlCol="false" tIns="0" lIns="0" bIns="0" rIns="0">
            <a:spAutoFit/>
          </a:bodyPr>
          <a:lstStyle/>
          <a:p>
            <a:pPr algn="l">
              <a:lnSpc>
                <a:spcPts val="1409"/>
              </a:lnSpc>
              <a:spcBef>
                <a:spcPct val="0"/>
              </a:spcBef>
            </a:pPr>
            <a:r>
              <a:rPr lang="en-US" sz="1007">
                <a:solidFill>
                  <a:srgbClr val="FFFFFF"/>
                </a:solidFill>
                <a:latin typeface="Archivo Black"/>
                <a:ea typeface="Archivo Black"/>
                <a:cs typeface="Archivo Black"/>
                <a:sym typeface="Archivo Black"/>
              </a:rPr>
              <a:t>size = 4</a:t>
            </a:r>
          </a:p>
          <a:p>
            <a:pPr algn="l">
              <a:lnSpc>
                <a:spcPts val="1409"/>
              </a:lnSpc>
              <a:spcBef>
                <a:spcPct val="0"/>
              </a:spcBef>
            </a:pPr>
          </a:p>
          <a:p>
            <a:pPr algn="l">
              <a:lnSpc>
                <a:spcPts val="1409"/>
              </a:lnSpc>
              <a:spcBef>
                <a:spcPct val="0"/>
              </a:spcBef>
            </a:pPr>
            <a:r>
              <a:rPr lang="en-US" sz="1007">
                <a:solidFill>
                  <a:srgbClr val="FFFFFF"/>
                </a:solidFill>
                <a:latin typeface="Archivo Black"/>
                <a:ea typeface="Archivo Black"/>
                <a:cs typeface="Archivo Black"/>
                <a:sym typeface="Archivo Black"/>
              </a:rPr>
              <a:t># Assuming sqrt_M and B_dagger are precomputed</a:t>
            </a:r>
          </a:p>
          <a:p>
            <a:pPr algn="l">
              <a:lnSpc>
                <a:spcPts val="1409"/>
              </a:lnSpc>
              <a:spcBef>
                <a:spcPct val="0"/>
              </a:spcBef>
            </a:pPr>
            <a:r>
              <a:rPr lang="en-US" sz="1007">
                <a:solidFill>
                  <a:srgbClr val="FFFFFF"/>
                </a:solidFill>
                <a:latin typeface="Archivo Black"/>
                <a:ea typeface="Archivo Black"/>
                <a:cs typeface="Archivo Black"/>
                <a:sym typeface="Archivo Black"/>
              </a:rPr>
              <a:t>sqrt_M = np.array([...])  # Replace with the computed sqrt(M) matrix</a:t>
            </a:r>
          </a:p>
          <a:p>
            <a:pPr algn="l">
              <a:lnSpc>
                <a:spcPts val="1409"/>
              </a:lnSpc>
              <a:spcBef>
                <a:spcPct val="0"/>
              </a:spcBef>
            </a:pPr>
            <a:r>
              <a:rPr lang="en-US" sz="1007">
                <a:solidFill>
                  <a:srgbClr val="FFFFFF"/>
                </a:solidFill>
                <a:latin typeface="Archivo Black"/>
                <a:ea typeface="Archivo Black"/>
                <a:cs typeface="Archivo Black"/>
                <a:sym typeface="Archivo Black"/>
              </a:rPr>
              <a:t>B_dagger = np.array([...])  # Replace with the computed B^\dagger matrix</a:t>
            </a:r>
          </a:p>
          <a:p>
            <a:pPr algn="l">
              <a:lnSpc>
                <a:spcPts val="1409"/>
              </a:lnSpc>
              <a:spcBef>
                <a:spcPct val="0"/>
              </a:spcBef>
            </a:pPr>
          </a:p>
          <a:p>
            <a:pPr algn="l">
              <a:lnSpc>
                <a:spcPts val="1409"/>
              </a:lnSpc>
              <a:spcBef>
                <a:spcPct val="0"/>
              </a:spcBef>
            </a:pPr>
            <a:r>
              <a:rPr lang="en-US" sz="1007">
                <a:solidFill>
                  <a:srgbClr val="FFFFFF"/>
                </a:solidFill>
                <a:latin typeface="Archivo Black"/>
                <a:ea typeface="Archivo Black"/>
                <a:cs typeface="Archivo Black"/>
                <a:sym typeface="Archivo Black"/>
              </a:rPr>
              <a:t>@qfunc</a:t>
            </a:r>
          </a:p>
          <a:p>
            <a:pPr algn="l">
              <a:lnSpc>
                <a:spcPts val="1409"/>
              </a:lnSpc>
              <a:spcBef>
                <a:spcPct val="0"/>
              </a:spcBef>
            </a:pPr>
            <a:r>
              <a:rPr lang="en-US" sz="1007">
                <a:solidFill>
                  <a:srgbClr val="FFFFFF"/>
                </a:solidFill>
                <a:latin typeface="Archivo Black"/>
                <a:ea typeface="Archivo Black"/>
                <a:cs typeface="Archivo Black"/>
                <a:sym typeface="Archivo Black"/>
              </a:rPr>
              <a:t>def prepare_velocity_state(vertices: QNum, sqrt_M):</a:t>
            </a:r>
          </a:p>
          <a:p>
            <a:pPr algn="l">
              <a:lnSpc>
                <a:spcPts val="1409"/>
              </a:lnSpc>
              <a:spcBef>
                <a:spcPct val="0"/>
              </a:spcBef>
            </a:pPr>
            <a:r>
              <a:rPr lang="en-US" sz="1007">
                <a:solidFill>
                  <a:srgbClr val="FFFFFF"/>
                </a:solidFill>
                <a:latin typeface="Archivo Black"/>
                <a:ea typeface="Archivo Black"/>
                <a:cs typeface="Archivo Black"/>
                <a:sym typeface="Archivo Black"/>
              </a:rPr>
              <a:t>    for i in range(vertices.size):</a:t>
            </a:r>
          </a:p>
          <a:p>
            <a:pPr algn="l">
              <a:lnSpc>
                <a:spcPts val="1409"/>
              </a:lnSpc>
              <a:spcBef>
                <a:spcPct val="0"/>
              </a:spcBef>
            </a:pPr>
            <a:r>
              <a:rPr lang="en-US" sz="1007">
                <a:solidFill>
                  <a:srgbClr val="FFFFFF"/>
                </a:solidFill>
                <a:latin typeface="Archivo Black"/>
                <a:ea typeface="Archivo Black"/>
                <a:cs typeface="Archivo Black"/>
                <a:sym typeface="Archivo Black"/>
              </a:rPr>
              <a:t>        amplitude = sqrt_M[i]  # Use sqrt(M) for initial velocity state</a:t>
            </a:r>
          </a:p>
          <a:p>
            <a:pPr algn="l">
              <a:lnSpc>
                <a:spcPts val="1409"/>
              </a:lnSpc>
              <a:spcBef>
                <a:spcPct val="0"/>
              </a:spcBef>
            </a:pPr>
            <a:r>
              <a:rPr lang="en-US" sz="1007">
                <a:solidFill>
                  <a:srgbClr val="FFFFFF"/>
                </a:solidFill>
                <a:latin typeface="Archivo Black"/>
                <a:ea typeface="Archivo Black"/>
                <a:cs typeface="Archivo Black"/>
                <a:sym typeface="Archivo Black"/>
              </a:rPr>
              <a:t>        apply_amplitude_gate(amplitude, vertices[i])</a:t>
            </a:r>
          </a:p>
          <a:p>
            <a:pPr algn="l">
              <a:lnSpc>
                <a:spcPts val="1409"/>
              </a:lnSpc>
              <a:spcBef>
                <a:spcPct val="0"/>
              </a:spcBef>
            </a:pPr>
          </a:p>
          <a:p>
            <a:pPr algn="l">
              <a:lnSpc>
                <a:spcPts val="1409"/>
              </a:lnSpc>
              <a:spcBef>
                <a:spcPct val="0"/>
              </a:spcBef>
            </a:pPr>
            <a:r>
              <a:rPr lang="en-US" sz="1007">
                <a:solidFill>
                  <a:srgbClr val="FFFFFF"/>
                </a:solidFill>
                <a:latin typeface="Archivo Black"/>
                <a:ea typeface="Archivo Black"/>
                <a:cs typeface="Archivo Black"/>
                <a:sym typeface="Archivo Black"/>
              </a:rPr>
              <a:t>@qfunc</a:t>
            </a:r>
          </a:p>
          <a:p>
            <a:pPr algn="l">
              <a:lnSpc>
                <a:spcPts val="1409"/>
              </a:lnSpc>
              <a:spcBef>
                <a:spcPct val="0"/>
              </a:spcBef>
            </a:pPr>
            <a:r>
              <a:rPr lang="en-US" sz="1007">
                <a:solidFill>
                  <a:srgbClr val="FFFFFF"/>
                </a:solidFill>
                <a:latin typeface="Archivo Black"/>
                <a:ea typeface="Archivo Black"/>
                <a:cs typeface="Archivo Black"/>
                <a:sym typeface="Archivo Black"/>
              </a:rPr>
              <a:t>def prepare_displacement_state(vertices: QNum, B_dagger):</a:t>
            </a:r>
          </a:p>
          <a:p>
            <a:pPr algn="l">
              <a:lnSpc>
                <a:spcPts val="1409"/>
              </a:lnSpc>
              <a:spcBef>
                <a:spcPct val="0"/>
              </a:spcBef>
            </a:pPr>
            <a:r>
              <a:rPr lang="en-US" sz="1007">
                <a:solidFill>
                  <a:srgbClr val="FFFFFF"/>
                </a:solidFill>
                <a:latin typeface="Archivo Black"/>
                <a:ea typeface="Archivo Black"/>
                <a:cs typeface="Archivo Black"/>
                <a:sym typeface="Archivo Black"/>
              </a:rPr>
              <a:t>    for i in range(vertices.size):</a:t>
            </a:r>
          </a:p>
          <a:p>
            <a:pPr algn="l">
              <a:lnSpc>
                <a:spcPts val="1409"/>
              </a:lnSpc>
              <a:spcBef>
                <a:spcPct val="0"/>
              </a:spcBef>
            </a:pPr>
            <a:r>
              <a:rPr lang="en-US" sz="1007">
                <a:solidFill>
                  <a:srgbClr val="FFFFFF"/>
                </a:solidFill>
                <a:latin typeface="Archivo Black"/>
                <a:ea typeface="Archivo Black"/>
                <a:cs typeface="Archivo Black"/>
                <a:sym typeface="Archivo Black"/>
              </a:rPr>
              <a:t>        amplitude = B_dagger[i]  # Use B^\dagger for displacement state</a:t>
            </a:r>
          </a:p>
          <a:p>
            <a:pPr algn="l">
              <a:lnSpc>
                <a:spcPts val="1409"/>
              </a:lnSpc>
              <a:spcBef>
                <a:spcPct val="0"/>
              </a:spcBef>
            </a:pPr>
            <a:r>
              <a:rPr lang="en-US" sz="1007">
                <a:solidFill>
                  <a:srgbClr val="FFFFFF"/>
                </a:solidFill>
                <a:latin typeface="Archivo Black"/>
                <a:ea typeface="Archivo Black"/>
                <a:cs typeface="Archivo Black"/>
                <a:sym typeface="Archivo Black"/>
              </a:rPr>
              <a:t>        apply_amplitude_gate(amplitude, vertices[i])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719437" y="5007442"/>
            <a:ext cx="4957463" cy="738238"/>
          </a:xfrm>
          <a:prstGeom prst="rect">
            <a:avLst/>
          </a:prstGeom>
        </p:spPr>
        <p:txBody>
          <a:bodyPr anchor="t" rtlCol="false" tIns="0" lIns="0" bIns="0" rIns="0">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TIME EVOLUTION</a:t>
            </a:r>
          </a:p>
        </p:txBody>
      </p:sp>
      <p:sp>
        <p:nvSpPr>
          <p:cNvPr name="AutoShape 4" id="4"/>
          <p:cNvSpPr/>
          <p:nvPr/>
        </p:nvSpPr>
        <p:spPr>
          <a:xfrm>
            <a:off x="1029771" y="5745679"/>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676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144000" y="930395"/>
            <a:ext cx="1029057" cy="102905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144000" y="2851163"/>
            <a:ext cx="1029057" cy="10290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144000" y="4775570"/>
            <a:ext cx="1029057" cy="102905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93C8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0748506" y="6106286"/>
            <a:ext cx="6274993" cy="4180714"/>
          </a:xfrm>
          <a:custGeom>
            <a:avLst/>
            <a:gdLst/>
            <a:ahLst/>
            <a:cxnLst/>
            <a:rect r="r" b="b" t="t" l="l"/>
            <a:pathLst>
              <a:path h="4180714" w="6274993">
                <a:moveTo>
                  <a:pt x="0" y="0"/>
                </a:moveTo>
                <a:lnTo>
                  <a:pt x="6274992" y="0"/>
                </a:lnTo>
                <a:lnTo>
                  <a:pt x="6274992" y="4180714"/>
                </a:lnTo>
                <a:lnTo>
                  <a:pt x="0" y="4180714"/>
                </a:lnTo>
                <a:lnTo>
                  <a:pt x="0" y="0"/>
                </a:lnTo>
                <a:close/>
              </a:path>
            </a:pathLst>
          </a:custGeom>
          <a:blipFill>
            <a:blip r:embed="rId3"/>
            <a:stretch>
              <a:fillRect l="0" t="0" r="0" b="0"/>
            </a:stretch>
          </a:blipFill>
        </p:spPr>
      </p:sp>
      <p:sp>
        <p:nvSpPr>
          <p:cNvPr name="TextBox 18" id="18"/>
          <p:cNvSpPr txBox="true"/>
          <p:nvPr/>
        </p:nvSpPr>
        <p:spPr>
          <a:xfrm rot="0">
            <a:off x="11424007" y="5776052"/>
            <a:ext cx="5117610" cy="4214552"/>
          </a:xfrm>
          <a:prstGeom prst="rect">
            <a:avLst/>
          </a:prstGeom>
        </p:spPr>
        <p:txBody>
          <a:bodyPr anchor="t" rtlCol="false" tIns="0" lIns="0" bIns="0" rIns="0">
            <a:spAutoFit/>
          </a:bodyPr>
          <a:lstStyle/>
          <a:p>
            <a:pPr algn="l">
              <a:lnSpc>
                <a:spcPts val="1326"/>
              </a:lnSpc>
              <a:spcBef>
                <a:spcPct val="0"/>
              </a:spcBef>
            </a:pPr>
            <a:r>
              <a:rPr lang="en-US" sz="947">
                <a:solidFill>
                  <a:srgbClr val="FFFFFF"/>
                </a:solidFill>
                <a:latin typeface="Poppins Bold"/>
                <a:ea typeface="Poppins Bold"/>
                <a:cs typeface="Poppins Bold"/>
                <a:sym typeface="Poppins Bold"/>
              </a:rPr>
              <a:t>import numpy as np</a:t>
            </a:r>
          </a:p>
          <a:p>
            <a:pPr algn="l">
              <a:lnSpc>
                <a:spcPts val="1326"/>
              </a:lnSpc>
              <a:spcBef>
                <a:spcPct val="0"/>
              </a:spcBef>
            </a:pPr>
            <a:r>
              <a:rPr lang="en-US" sz="947">
                <a:solidFill>
                  <a:srgbClr val="FFFFFF"/>
                </a:solidFill>
                <a:latin typeface="Poppins Bold"/>
                <a:ea typeface="Poppins Bold"/>
                <a:cs typeface="Poppins Bold"/>
                <a:sym typeface="Poppins Bold"/>
              </a:rPr>
              <a:t>from classiq import QNum, RZ, RY</a:t>
            </a:r>
          </a:p>
          <a:p>
            <a:pPr algn="l">
              <a:lnSpc>
                <a:spcPts val="1326"/>
              </a:lnSpc>
              <a:spcBef>
                <a:spcPct val="0"/>
              </a:spcBef>
            </a:pPr>
          </a:p>
          <a:p>
            <a:pPr algn="l">
              <a:lnSpc>
                <a:spcPts val="1326"/>
              </a:lnSpc>
              <a:spcBef>
                <a:spcPct val="0"/>
              </a:spcBef>
            </a:pPr>
            <a:r>
              <a:rPr lang="en-US" sz="947">
                <a:solidFill>
                  <a:srgbClr val="FFFFFF"/>
                </a:solidFill>
                <a:latin typeface="Poppins Bold"/>
                <a:ea typeface="Poppins Bold"/>
                <a:cs typeface="Poppins Bold"/>
                <a:sym typeface="Poppins Bold"/>
              </a:rPr>
              <a:t>def apply_unitary_gate(amplitude: complex, vertices: QNum):</a:t>
            </a:r>
          </a:p>
          <a:p>
            <a:pPr algn="l">
              <a:lnSpc>
                <a:spcPts val="1326"/>
              </a:lnSpc>
              <a:spcBef>
                <a:spcPct val="0"/>
              </a:spcBef>
            </a:pPr>
            <a:r>
              <a:rPr lang="en-US" sz="947">
                <a:solidFill>
                  <a:srgbClr val="FFFFFF"/>
                </a:solidFill>
                <a:latin typeface="Poppins Bold"/>
                <a:ea typeface="Poppins Bold"/>
                <a:cs typeface="Poppins Bold"/>
                <a:sym typeface="Poppins Bold"/>
              </a:rPr>
              <a:t>    """Applies a unitary gate with the given amplitude to the vertices qubit register."""</a:t>
            </a:r>
          </a:p>
          <a:p>
            <a:pPr algn="l">
              <a:lnSpc>
                <a:spcPts val="1326"/>
              </a:lnSpc>
              <a:spcBef>
                <a:spcPct val="0"/>
              </a:spcBef>
            </a:pPr>
            <a:r>
              <a:rPr lang="en-US" sz="947">
                <a:solidFill>
                  <a:srgbClr val="FFFFFF"/>
                </a:solidFill>
                <a:latin typeface="Poppins Bold"/>
                <a:ea typeface="Poppins Bold"/>
                <a:cs typeface="Poppins Bold"/>
                <a:sym typeface="Poppins Bold"/>
              </a:rPr>
              <a:t>    angle = np.angle(amplitude)  # Phase component</a:t>
            </a:r>
          </a:p>
          <a:p>
            <a:pPr algn="l">
              <a:lnSpc>
                <a:spcPts val="1326"/>
              </a:lnSpc>
              <a:spcBef>
                <a:spcPct val="0"/>
              </a:spcBef>
            </a:pPr>
            <a:r>
              <a:rPr lang="en-US" sz="947">
                <a:solidFill>
                  <a:srgbClr val="FFFFFF"/>
                </a:solidFill>
                <a:latin typeface="Poppins Bold"/>
                <a:ea typeface="Poppins Bold"/>
                <a:cs typeface="Poppins Bold"/>
                <a:sym typeface="Poppins Bold"/>
              </a:rPr>
              <a:t>    magnitude = np.abs(amplitude)  # Magnitude component</a:t>
            </a:r>
          </a:p>
          <a:p>
            <a:pPr algn="l">
              <a:lnSpc>
                <a:spcPts val="1326"/>
              </a:lnSpc>
              <a:spcBef>
                <a:spcPct val="0"/>
              </a:spcBef>
            </a:pPr>
            <a:r>
              <a:rPr lang="en-US" sz="947">
                <a:solidFill>
                  <a:srgbClr val="FFFFFF"/>
                </a:solidFill>
                <a:latin typeface="Poppins Bold"/>
                <a:ea typeface="Poppins Bold"/>
                <a:cs typeface="Poppins Bold"/>
                <a:sym typeface="Poppins Bold"/>
              </a:rPr>
              <a:t>    </a:t>
            </a:r>
          </a:p>
          <a:p>
            <a:pPr algn="l">
              <a:lnSpc>
                <a:spcPts val="1326"/>
              </a:lnSpc>
              <a:spcBef>
                <a:spcPct val="0"/>
              </a:spcBef>
            </a:pPr>
            <a:r>
              <a:rPr lang="en-US" sz="947">
                <a:solidFill>
                  <a:srgbClr val="FFFFFF"/>
                </a:solidFill>
                <a:latin typeface="Poppins Bold"/>
                <a:ea typeface="Poppins Bold"/>
                <a:cs typeface="Poppins Bold"/>
                <a:sym typeface="Poppins Bold"/>
              </a:rPr>
              <a:t>    RZ(vertices, angle)  # Apply phase shift</a:t>
            </a:r>
          </a:p>
          <a:p>
            <a:pPr algn="l">
              <a:lnSpc>
                <a:spcPts val="1326"/>
              </a:lnSpc>
              <a:spcBef>
                <a:spcPct val="0"/>
              </a:spcBef>
            </a:pPr>
            <a:r>
              <a:rPr lang="en-US" sz="947">
                <a:solidFill>
                  <a:srgbClr val="FFFFFF"/>
                </a:solidFill>
                <a:latin typeface="Poppins Bold"/>
                <a:ea typeface="Poppins Bold"/>
                <a:cs typeface="Poppins Bold"/>
                <a:sym typeface="Poppins Bold"/>
              </a:rPr>
              <a:t>    RY(vertices, 2 * np.arcsin(magnitude))  # Apply rotation for magnitude</a:t>
            </a:r>
          </a:p>
          <a:p>
            <a:pPr algn="l">
              <a:lnSpc>
                <a:spcPts val="1326"/>
              </a:lnSpc>
              <a:spcBef>
                <a:spcPct val="0"/>
              </a:spcBef>
            </a:pPr>
          </a:p>
          <a:p>
            <a:pPr algn="l">
              <a:lnSpc>
                <a:spcPts val="1326"/>
              </a:lnSpc>
              <a:spcBef>
                <a:spcPct val="0"/>
              </a:spcBef>
            </a:pPr>
            <a:r>
              <a:rPr lang="en-US" sz="947">
                <a:solidFill>
                  <a:srgbClr val="FFFFFF"/>
                </a:solidFill>
                <a:latin typeface="Poppins Bold"/>
                <a:ea typeface="Poppins Bold"/>
                <a:cs typeface="Poppins Bold"/>
                <a:sym typeface="Poppins Bold"/>
              </a:rPr>
              <a:t>def apply_hamiltonian_step(vertices: QNum, h_value: float, t: float):</a:t>
            </a:r>
          </a:p>
          <a:p>
            <a:pPr algn="l">
              <a:lnSpc>
                <a:spcPts val="1326"/>
              </a:lnSpc>
              <a:spcBef>
                <a:spcPct val="0"/>
              </a:spcBef>
            </a:pPr>
            <a:r>
              <a:rPr lang="en-US" sz="947">
                <a:solidFill>
                  <a:srgbClr val="FFFFFF"/>
                </a:solidFill>
                <a:latin typeface="Poppins Bold"/>
                <a:ea typeface="Poppins Bold"/>
                <a:cs typeface="Poppins Bold"/>
                <a:sym typeface="Poppins Bold"/>
              </a:rPr>
              <a:t>    """Apply a single step of the Hamiltonian evolution."""</a:t>
            </a:r>
          </a:p>
          <a:p>
            <a:pPr algn="l">
              <a:lnSpc>
                <a:spcPts val="1326"/>
              </a:lnSpc>
              <a:spcBef>
                <a:spcPct val="0"/>
              </a:spcBef>
            </a:pPr>
            <a:r>
              <a:rPr lang="en-US" sz="947">
                <a:solidFill>
                  <a:srgbClr val="FFFFFF"/>
                </a:solidFill>
                <a:latin typeface="Poppins Bold"/>
                <a:ea typeface="Poppins Bold"/>
                <a:cs typeface="Poppins Bold"/>
                <a:sym typeface="Poppins Bold"/>
              </a:rPr>
              <a:t>    cosine_term = cos(t)</a:t>
            </a:r>
          </a:p>
          <a:p>
            <a:pPr algn="l">
              <a:lnSpc>
                <a:spcPts val="1326"/>
              </a:lnSpc>
              <a:spcBef>
                <a:spcPct val="0"/>
              </a:spcBef>
            </a:pPr>
            <a:r>
              <a:rPr lang="en-US" sz="947">
                <a:solidFill>
                  <a:srgbClr val="FFFFFF"/>
                </a:solidFill>
                <a:latin typeface="Poppins Bold"/>
                <a:ea typeface="Poppins Bold"/>
                <a:cs typeface="Poppins Bold"/>
                <a:sym typeface="Poppins Bold"/>
              </a:rPr>
              <a:t>    sine_term = -1j * sin(t) * h_value</a:t>
            </a:r>
          </a:p>
          <a:p>
            <a:pPr algn="l">
              <a:lnSpc>
                <a:spcPts val="1326"/>
              </a:lnSpc>
              <a:spcBef>
                <a:spcPct val="0"/>
              </a:spcBef>
            </a:pPr>
            <a:r>
              <a:rPr lang="en-US" sz="947">
                <a:solidFill>
                  <a:srgbClr val="FFFFFF"/>
                </a:solidFill>
                <a:latin typeface="Poppins Bold"/>
                <a:ea typeface="Poppins Bold"/>
                <a:cs typeface="Poppins Bold"/>
                <a:sym typeface="Poppins Bold"/>
              </a:rPr>
              <a:t>    </a:t>
            </a:r>
          </a:p>
          <a:p>
            <a:pPr algn="l">
              <a:lnSpc>
                <a:spcPts val="1326"/>
              </a:lnSpc>
              <a:spcBef>
                <a:spcPct val="0"/>
              </a:spcBef>
            </a:pPr>
            <a:r>
              <a:rPr lang="en-US" sz="947">
                <a:solidFill>
                  <a:srgbClr val="FFFFFF"/>
                </a:solidFill>
                <a:latin typeface="Poppins Bold"/>
                <a:ea typeface="Poppins Bold"/>
                <a:cs typeface="Poppins Bold"/>
                <a:sym typeface="Poppins Bold"/>
              </a:rPr>
              <a:t>    apply_unitary_gate(cosine_term, vertices)</a:t>
            </a:r>
          </a:p>
          <a:p>
            <a:pPr algn="l">
              <a:lnSpc>
                <a:spcPts val="1326"/>
              </a:lnSpc>
              <a:spcBef>
                <a:spcPct val="0"/>
              </a:spcBef>
            </a:pPr>
            <a:r>
              <a:rPr lang="en-US" sz="947">
                <a:solidFill>
                  <a:srgbClr val="FFFFFF"/>
                </a:solidFill>
                <a:latin typeface="Poppins Bold"/>
                <a:ea typeface="Poppins Bold"/>
                <a:cs typeface="Poppins Bold"/>
                <a:sym typeface="Poppins Bold"/>
              </a:rPr>
              <a:t>    apply_unitary_gate(sine_term, vertices)</a:t>
            </a:r>
          </a:p>
          <a:p>
            <a:pPr algn="l">
              <a:lnSpc>
                <a:spcPts val="1326"/>
              </a:lnSpc>
              <a:spcBef>
                <a:spcPct val="0"/>
              </a:spcBef>
            </a:pPr>
          </a:p>
          <a:p>
            <a:pPr algn="l">
              <a:lnSpc>
                <a:spcPts val="1326"/>
              </a:lnSpc>
              <a:spcBef>
                <a:spcPct val="0"/>
              </a:spcBef>
            </a:pPr>
            <a:r>
              <a:rPr lang="en-US" sz="947">
                <a:solidFill>
                  <a:srgbClr val="FFFFFF"/>
                </a:solidFill>
                <a:latin typeface="Poppins Bold"/>
                <a:ea typeface="Poppins Bold"/>
                <a:cs typeface="Poppins Bold"/>
                <a:sym typeface="Poppins Bold"/>
              </a:rPr>
              <a:t>@qfunc</a:t>
            </a:r>
          </a:p>
          <a:p>
            <a:pPr algn="l">
              <a:lnSpc>
                <a:spcPts val="1326"/>
              </a:lnSpc>
              <a:spcBef>
                <a:spcPct val="0"/>
              </a:spcBef>
            </a:pPr>
            <a:r>
              <a:rPr lang="en-US" sz="947">
                <a:solidFill>
                  <a:srgbClr val="FFFFFF"/>
                </a:solidFill>
                <a:latin typeface="Poppins Bold"/>
                <a:ea typeface="Poppins Bold"/>
                <a:cs typeface="Poppins Bold"/>
                <a:sym typeface="Poppins Bold"/>
              </a:rPr>
              <a:t>def apply_time_evolution(vertices: QNum, t: CReal):</a:t>
            </a:r>
          </a:p>
          <a:p>
            <a:pPr algn="l">
              <a:lnSpc>
                <a:spcPts val="1326"/>
              </a:lnSpc>
              <a:spcBef>
                <a:spcPct val="0"/>
              </a:spcBef>
            </a:pPr>
            <a:r>
              <a:rPr lang="en-US" sz="947">
                <a:solidFill>
                  <a:srgbClr val="FFFFFF"/>
                </a:solidFill>
                <a:latin typeface="Poppins Bold"/>
                <a:ea typeface="Poppins Bold"/>
                <a:cs typeface="Poppins Bold"/>
                <a:sym typeface="Poppins Bold"/>
              </a:rPr>
              <a:t>    """Apply the time evolution operator exp(-iHt) to the quantum state."""</a:t>
            </a:r>
          </a:p>
          <a:p>
            <a:pPr algn="l">
              <a:lnSpc>
                <a:spcPts val="1326"/>
              </a:lnSpc>
              <a:spcBef>
                <a:spcPct val="0"/>
              </a:spcBef>
            </a:pPr>
            <a:r>
              <a:rPr lang="en-US" sz="947">
                <a:solidFill>
                  <a:srgbClr val="FFFFFF"/>
                </a:solidFill>
                <a:latin typeface="Poppins Bold"/>
                <a:ea typeface="Poppins Bold"/>
                <a:cs typeface="Poppins Bold"/>
                <a:sym typeface="Poppins Bold"/>
              </a:rPr>
              <a:t>    for j in range(2**size):</a:t>
            </a:r>
          </a:p>
          <a:p>
            <a:pPr algn="l">
              <a:lnSpc>
                <a:spcPts val="1326"/>
              </a:lnSpc>
              <a:spcBef>
                <a:spcPct val="0"/>
              </a:spcBef>
            </a:pPr>
            <a:r>
              <a:rPr lang="en-US" sz="947">
                <a:solidFill>
                  <a:srgbClr val="FFFFFF"/>
                </a:solidFill>
                <a:latin typeface="Poppins Bold"/>
                <a:ea typeface="Poppins Bold"/>
                <a:cs typeface="Poppins Bold"/>
                <a:sym typeface="Poppins Bold"/>
              </a:rPr>
              <a:t>        h_value = H_value(j, vertices)</a:t>
            </a:r>
          </a:p>
          <a:p>
            <a:pPr algn="l">
              <a:lnSpc>
                <a:spcPts val="1326"/>
              </a:lnSpc>
              <a:spcBef>
                <a:spcPct val="0"/>
              </a:spcBef>
            </a:pPr>
            <a:r>
              <a:rPr lang="en-US" sz="947">
                <a:solidFill>
                  <a:srgbClr val="FFFFFF"/>
                </a:solidFill>
                <a:latin typeface="Poppins Bold"/>
                <a:ea typeface="Poppins Bold"/>
                <a:cs typeface="Poppins Bold"/>
                <a:sym typeface="Poppins Bold"/>
              </a:rPr>
              <a:t>        apply_hamiltonian_step(vertices, h_value, t)</a:t>
            </a:r>
          </a:p>
        </p:txBody>
      </p:sp>
      <p:sp>
        <p:nvSpPr>
          <p:cNvPr name="TextBox 19" id="19"/>
          <p:cNvSpPr txBox="true"/>
          <p:nvPr/>
        </p:nvSpPr>
        <p:spPr>
          <a:xfrm rot="0">
            <a:off x="10236557" y="952500"/>
            <a:ext cx="7022743" cy="959960"/>
          </a:xfrm>
          <a:prstGeom prst="rect">
            <a:avLst/>
          </a:prstGeom>
        </p:spPr>
        <p:txBody>
          <a:bodyPr anchor="t" rtlCol="false" tIns="0" lIns="0" bIns="0" rIns="0">
            <a:spAutoFit/>
          </a:bodyPr>
          <a:lstStyle/>
          <a:p>
            <a:pPr algn="l">
              <a:lnSpc>
                <a:spcPts val="3788"/>
              </a:lnSpc>
              <a:spcBef>
                <a:spcPct val="0"/>
              </a:spcBef>
            </a:pPr>
            <a:r>
              <a:rPr lang="en-US" sz="2706">
                <a:solidFill>
                  <a:srgbClr val="000000"/>
                </a:solidFill>
                <a:latin typeface="Poppins"/>
                <a:ea typeface="Poppins"/>
                <a:cs typeface="Poppins"/>
                <a:sym typeface="Poppins"/>
              </a:rPr>
              <a:t>We will be using the continous-time quantum walk algorithm</a:t>
            </a:r>
          </a:p>
        </p:txBody>
      </p:sp>
      <p:sp>
        <p:nvSpPr>
          <p:cNvPr name="TextBox 20" id="20"/>
          <p:cNvSpPr txBox="true"/>
          <p:nvPr/>
        </p:nvSpPr>
        <p:spPr>
          <a:xfrm rot="0">
            <a:off x="10314163" y="2774963"/>
            <a:ext cx="6945137" cy="1436210"/>
          </a:xfrm>
          <a:prstGeom prst="rect">
            <a:avLst/>
          </a:prstGeom>
        </p:spPr>
        <p:txBody>
          <a:bodyPr anchor="t" rtlCol="false" tIns="0" lIns="0" bIns="0" rIns="0">
            <a:spAutoFit/>
          </a:bodyPr>
          <a:lstStyle/>
          <a:p>
            <a:pPr algn="l">
              <a:lnSpc>
                <a:spcPts val="3788"/>
              </a:lnSpc>
            </a:pPr>
            <a:r>
              <a:rPr lang="en-US" sz="2706">
                <a:solidFill>
                  <a:srgbClr val="000000"/>
                </a:solidFill>
                <a:latin typeface="Poppins"/>
                <a:ea typeface="Poppins"/>
                <a:cs typeface="Poppins"/>
                <a:sym typeface="Poppins"/>
              </a:rPr>
              <a:t>This means we will be having </a:t>
            </a:r>
          </a:p>
          <a:p>
            <a:pPr algn="l">
              <a:lnSpc>
                <a:spcPts val="3788"/>
              </a:lnSpc>
              <a:spcBef>
                <a:spcPct val="0"/>
              </a:spcBef>
            </a:pPr>
            <a:r>
              <a:rPr lang="en-US" sz="2706">
                <a:solidFill>
                  <a:srgbClr val="000000"/>
                </a:solidFill>
                <a:latin typeface="Poppins"/>
                <a:ea typeface="Poppins"/>
                <a:cs typeface="Poppins"/>
                <a:sym typeface="Poppins"/>
              </a:rPr>
              <a:t>exp(-i*H*t) as the time evolution operator</a:t>
            </a:r>
          </a:p>
        </p:txBody>
      </p:sp>
      <p:sp>
        <p:nvSpPr>
          <p:cNvPr name="TextBox 21" id="21"/>
          <p:cNvSpPr txBox="true"/>
          <p:nvPr/>
        </p:nvSpPr>
        <p:spPr>
          <a:xfrm rot="0">
            <a:off x="10314163" y="4772065"/>
            <a:ext cx="6945137" cy="959866"/>
          </a:xfrm>
          <a:prstGeom prst="rect">
            <a:avLst/>
          </a:prstGeom>
        </p:spPr>
        <p:txBody>
          <a:bodyPr anchor="t" rtlCol="false" tIns="0" lIns="0" bIns="0" rIns="0">
            <a:spAutoFit/>
          </a:bodyPr>
          <a:lstStyle/>
          <a:p>
            <a:pPr algn="l">
              <a:lnSpc>
                <a:spcPts val="3793"/>
              </a:lnSpc>
            </a:pPr>
            <a:r>
              <a:rPr lang="en-US" sz="2709">
                <a:solidFill>
                  <a:srgbClr val="000000"/>
                </a:solidFill>
                <a:latin typeface="Poppins"/>
                <a:ea typeface="Poppins"/>
                <a:cs typeface="Poppins"/>
                <a:sym typeface="Poppins"/>
              </a:rPr>
              <a:t>exp(-iHt) can be written as cos(t)*I - i* sin(t)*H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AutoShape 3" id="3"/>
          <p:cNvSpPr/>
          <p:nvPr/>
        </p:nvSpPr>
        <p:spPr>
          <a:xfrm flipV="true">
            <a:off x="7209012" y="1962475"/>
            <a:ext cx="3869977" cy="39904"/>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4676557" y="8294603"/>
            <a:ext cx="8934886" cy="1307947"/>
            <a:chOff x="0" y="0"/>
            <a:chExt cx="2353221" cy="344480"/>
          </a:xfrm>
        </p:grpSpPr>
        <p:sp>
          <p:nvSpPr>
            <p:cNvPr name="Freeform 5" id="5"/>
            <p:cNvSpPr/>
            <p:nvPr/>
          </p:nvSpPr>
          <p:spPr>
            <a:xfrm flipH="false" flipV="false" rot="0">
              <a:off x="0" y="0"/>
              <a:ext cx="2353221" cy="344480"/>
            </a:xfrm>
            <a:custGeom>
              <a:avLst/>
              <a:gdLst/>
              <a:ahLst/>
              <a:cxnLst/>
              <a:rect r="r" b="b" t="t" l="l"/>
              <a:pathLst>
                <a:path h="344480" w="2353221">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name="TextBox 6" id="6"/>
            <p:cNvSpPr txBox="true"/>
            <p:nvPr/>
          </p:nvSpPr>
          <p:spPr>
            <a:xfrm>
              <a:off x="0" y="-47625"/>
              <a:ext cx="2353221" cy="39210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3716847" y="6484736"/>
            <a:ext cx="5427153" cy="1219316"/>
          </a:xfrm>
          <a:custGeom>
            <a:avLst/>
            <a:gdLst/>
            <a:ahLst/>
            <a:cxnLst/>
            <a:rect r="r" b="b" t="t" l="l"/>
            <a:pathLst>
              <a:path h="1219316" w="5427153">
                <a:moveTo>
                  <a:pt x="0" y="0"/>
                </a:moveTo>
                <a:lnTo>
                  <a:pt x="5427153" y="0"/>
                </a:lnTo>
                <a:lnTo>
                  <a:pt x="5427153" y="1219317"/>
                </a:lnTo>
                <a:lnTo>
                  <a:pt x="0" y="1219317"/>
                </a:lnTo>
                <a:lnTo>
                  <a:pt x="0" y="0"/>
                </a:lnTo>
                <a:close/>
              </a:path>
            </a:pathLst>
          </a:custGeom>
          <a:blipFill>
            <a:blip r:embed="rId3"/>
            <a:stretch>
              <a:fillRect l="0" t="0" r="0" b="0"/>
            </a:stretch>
          </a:blipFill>
        </p:spPr>
      </p:sp>
      <p:sp>
        <p:nvSpPr>
          <p:cNvPr name="TextBox 8" id="8"/>
          <p:cNvSpPr txBox="true"/>
          <p:nvPr/>
        </p:nvSpPr>
        <p:spPr>
          <a:xfrm rot="0">
            <a:off x="6132537" y="1150724"/>
            <a:ext cx="6022926"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ea typeface="League Spartan"/>
                <a:cs typeface="League Spartan"/>
                <a:sym typeface="League Spartan"/>
              </a:rPr>
              <a:t>CONCLUSION</a:t>
            </a:r>
          </a:p>
        </p:txBody>
      </p:sp>
      <p:sp>
        <p:nvSpPr>
          <p:cNvPr name="TextBox 9" id="9"/>
          <p:cNvSpPr txBox="true"/>
          <p:nvPr/>
        </p:nvSpPr>
        <p:spPr>
          <a:xfrm rot="0">
            <a:off x="0" y="2189643"/>
            <a:ext cx="18006242" cy="3999818"/>
          </a:xfrm>
          <a:prstGeom prst="rect">
            <a:avLst/>
          </a:prstGeom>
        </p:spPr>
        <p:txBody>
          <a:bodyPr anchor="t" rtlCol="false" tIns="0" lIns="0" bIns="0" rIns="0">
            <a:spAutoFit/>
          </a:bodyPr>
          <a:lstStyle/>
          <a:p>
            <a:pPr algn="ctr">
              <a:lnSpc>
                <a:spcPts val="5291"/>
              </a:lnSpc>
            </a:pPr>
            <a:r>
              <a:rPr lang="en-US" sz="3779">
                <a:solidFill>
                  <a:srgbClr val="593C8F"/>
                </a:solidFill>
                <a:latin typeface="Canva Sans Bold"/>
                <a:ea typeface="Canva Sans Bold"/>
                <a:cs typeface="Canva Sans Bold"/>
                <a:sym typeface="Canva Sans Bold"/>
              </a:rPr>
              <a:t>Therefore we simulate a n-coupled oscillator using Quantum algorithms by reducing the oscillator problem in energy basis and graph data structure. This enables us to use the quantum walk algorithm to simulate it efficiently thus providing an exponential speed up in the simulation by using </a:t>
            </a:r>
          </a:p>
          <a:p>
            <a:pPr algn="ctr">
              <a:lnSpc>
                <a:spcPts val="5291"/>
              </a:lnSpc>
            </a:pPr>
            <a:r>
              <a:rPr lang="en-US" sz="3779">
                <a:solidFill>
                  <a:srgbClr val="593C8F"/>
                </a:solidFill>
                <a:latin typeface="Canva Sans Bold"/>
                <a:ea typeface="Canva Sans Bold"/>
                <a:cs typeface="Canva Sans Bold"/>
                <a:sym typeface="Canva Sans Bold"/>
              </a:rPr>
              <a:t>Q = O(τ + log(1/ϵ)) queries to K and M oracles (that gives Mass and spring constants respectively) with the use of </a:t>
            </a:r>
          </a:p>
        </p:txBody>
      </p:sp>
      <p:sp>
        <p:nvSpPr>
          <p:cNvPr name="TextBox 10" id="10"/>
          <p:cNvSpPr txBox="true"/>
          <p:nvPr/>
        </p:nvSpPr>
        <p:spPr>
          <a:xfrm rot="0">
            <a:off x="9144000" y="6717863"/>
            <a:ext cx="3950494" cy="637413"/>
          </a:xfrm>
          <a:prstGeom prst="rect">
            <a:avLst/>
          </a:prstGeom>
        </p:spPr>
        <p:txBody>
          <a:bodyPr anchor="t" rtlCol="false" tIns="0" lIns="0" bIns="0" rIns="0">
            <a:spAutoFit/>
          </a:bodyPr>
          <a:lstStyle/>
          <a:p>
            <a:pPr algn="ctr">
              <a:lnSpc>
                <a:spcPts val="5291"/>
              </a:lnSpc>
            </a:pPr>
            <a:r>
              <a:rPr lang="en-US" sz="3779">
                <a:solidFill>
                  <a:srgbClr val="593C8F"/>
                </a:solidFill>
                <a:latin typeface="Canva Sans Bold"/>
                <a:ea typeface="Canva Sans Bold"/>
                <a:cs typeface="Canva Sans Bold"/>
                <a:sym typeface="Canva Sans Bold"/>
              </a:rPr>
              <a:t>number of gates.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DAGNZx6ynvs</dc:identifier>
  <dcterms:modified xsi:type="dcterms:W3CDTF">2011-08-01T06:04:30Z</dcterms:modified>
  <cp:revision>1</cp:revision>
  <dc:title>ClAssiq project</dc:title>
</cp:coreProperties>
</file>